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7" r:id="rId9"/>
    <p:sldId id="313" r:id="rId10"/>
    <p:sldId id="266" r:id="rId11"/>
    <p:sldId id="265"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0" r:id="rId43"/>
    <p:sldId id="301" r:id="rId44"/>
    <p:sldId id="303" r:id="rId45"/>
    <p:sldId id="306" r:id="rId46"/>
    <p:sldId id="302" r:id="rId47"/>
    <p:sldId id="304" r:id="rId48"/>
    <p:sldId id="305" r:id="rId49"/>
    <p:sldId id="299" r:id="rId50"/>
    <p:sldId id="298" r:id="rId51"/>
    <p:sldId id="307" r:id="rId52"/>
    <p:sldId id="308" r:id="rId53"/>
    <p:sldId id="310" r:id="rId54"/>
    <p:sldId id="311" r:id="rId55"/>
    <p:sldId id="312" r:id="rId56"/>
    <p:sldId id="309"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5AF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0" d="100"/>
          <a:sy n="70" d="100"/>
        </p:scale>
        <p:origin x="-13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8CAF0-1537-43A1-92F1-27EF4E6BD3F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C9CE84CF-AF32-434F-B685-6017FFB7A92F}">
      <dgm:prSet phldrT="[Текст]" custT="1"/>
      <dgm:spPr/>
      <dgm:t>
        <a:bodyPr/>
        <a:lstStyle/>
        <a:p>
          <a:r>
            <a:rPr lang="ru-RU" sz="3000" b="1" dirty="0" smtClean="0"/>
            <a:t>ДГАКУ</a:t>
          </a:r>
          <a:endParaRPr lang="ru-RU" sz="3000" b="1" dirty="0"/>
        </a:p>
      </dgm:t>
    </dgm:pt>
    <dgm:pt modelId="{C1FA55CE-6A84-48FD-B7A0-50A187B25517}" type="parTrans" cxnId="{2D5EC7D0-A452-48EB-80CB-A5A8C1CF91DF}">
      <dgm:prSet/>
      <dgm:spPr/>
      <dgm:t>
        <a:bodyPr/>
        <a:lstStyle/>
        <a:p>
          <a:endParaRPr lang="ru-RU"/>
        </a:p>
      </dgm:t>
    </dgm:pt>
    <dgm:pt modelId="{B3F182EB-A28D-4DFF-900C-FA8CD1AE5B80}" type="sibTrans" cxnId="{2D5EC7D0-A452-48EB-80CB-A5A8C1CF91DF}">
      <dgm:prSet/>
      <dgm:spPr/>
      <dgm:t>
        <a:bodyPr/>
        <a:lstStyle/>
        <a:p>
          <a:endParaRPr lang="ru-RU"/>
        </a:p>
      </dgm:t>
    </dgm:pt>
    <dgm:pt modelId="{09BA1B75-A6C0-46A6-A767-FD4978A722EC}">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dirty="0" smtClean="0"/>
            <a:t>Отдел документации</a:t>
          </a:r>
        </a:p>
        <a:p>
          <a:endParaRPr lang="ru-RU" sz="500" dirty="0"/>
        </a:p>
      </dgm:t>
    </dgm:pt>
    <dgm:pt modelId="{0F1B5A6E-652C-4C51-8F0C-490F3D36080F}" type="parTrans" cxnId="{99BF240A-A78C-40A8-83DC-78FFA0A27C17}">
      <dgm:prSet/>
      <dgm:spPr>
        <a:ln w="38100"/>
      </dgm:spPr>
      <dgm:t>
        <a:bodyPr/>
        <a:lstStyle/>
        <a:p>
          <a:endParaRPr lang="ru-RU"/>
        </a:p>
      </dgm:t>
    </dgm:pt>
    <dgm:pt modelId="{889037E0-F179-4CD2-B314-9015CCE5FEBE}" type="sibTrans" cxnId="{99BF240A-A78C-40A8-83DC-78FFA0A27C17}">
      <dgm:prSet/>
      <dgm:spPr/>
      <dgm:t>
        <a:bodyPr/>
        <a:lstStyle/>
        <a:p>
          <a:endParaRPr lang="ru-RU"/>
        </a:p>
      </dgm:t>
    </dgm:pt>
    <dgm:pt modelId="{8150CFB7-99D9-42BA-B515-5FFF20E6E7DC}">
      <dgm:prSet phldrT="[Текст]" custT="1"/>
      <dgm:spPr/>
      <dgm:t>
        <a:bodyPr/>
        <a:lstStyle/>
        <a:p>
          <a:r>
            <a:rPr lang="ru-RU" sz="2000" dirty="0" smtClean="0"/>
            <a:t>Службы письменного перевода</a:t>
          </a:r>
          <a:endParaRPr lang="ru-RU" sz="2000" dirty="0"/>
        </a:p>
      </dgm:t>
    </dgm:pt>
    <dgm:pt modelId="{1B98CD6C-0C0B-40B7-B9D4-A25FD355CC82}" type="parTrans" cxnId="{DE42B801-42EA-4927-BD84-70B1FA64C338}">
      <dgm:prSet/>
      <dgm:spPr>
        <a:ln w="38100"/>
      </dgm:spPr>
      <dgm:t>
        <a:bodyPr/>
        <a:lstStyle/>
        <a:p>
          <a:endParaRPr lang="ru-RU"/>
        </a:p>
      </dgm:t>
    </dgm:pt>
    <dgm:pt modelId="{92FD6A7A-E578-4998-8A9A-291B13188972}" type="sibTrans" cxnId="{DE42B801-42EA-4927-BD84-70B1FA64C338}">
      <dgm:prSet/>
      <dgm:spPr/>
      <dgm:t>
        <a:bodyPr/>
        <a:lstStyle/>
        <a:p>
          <a:endParaRPr lang="ru-RU"/>
        </a:p>
      </dgm:t>
    </dgm:pt>
    <dgm:pt modelId="{83D62F4A-6802-407D-8065-A8249F566600}">
      <dgm:prSet phldrT="[Текст]" custT="1"/>
      <dgm:spPr/>
      <dgm:t>
        <a:bodyPr/>
        <a:lstStyle/>
        <a:p>
          <a:r>
            <a:rPr lang="ru-RU" sz="2000" dirty="0" smtClean="0"/>
            <a:t>Секция немецкого письменного перевода</a:t>
          </a:r>
          <a:endParaRPr lang="ru-RU" sz="2000" dirty="0"/>
        </a:p>
      </dgm:t>
    </dgm:pt>
    <dgm:pt modelId="{ECFD8EDE-4802-4B4D-8EE7-4491CA1096EE}" type="parTrans" cxnId="{FCFCD856-3E03-4BBA-AF44-BA784DB49C31}">
      <dgm:prSet/>
      <dgm:spPr>
        <a:ln w="38100"/>
      </dgm:spPr>
      <dgm:t>
        <a:bodyPr/>
        <a:lstStyle/>
        <a:p>
          <a:endParaRPr lang="ru-RU"/>
        </a:p>
      </dgm:t>
    </dgm:pt>
    <dgm:pt modelId="{07F60CF3-73C9-4CD1-9A6A-7025C3C3259A}" type="sibTrans" cxnId="{FCFCD856-3E03-4BBA-AF44-BA784DB49C31}">
      <dgm:prSet/>
      <dgm:spPr/>
      <dgm:t>
        <a:bodyPr/>
        <a:lstStyle/>
        <a:p>
          <a:endParaRPr lang="ru-RU"/>
        </a:p>
      </dgm:t>
    </dgm:pt>
    <dgm:pt modelId="{7B552F88-B4C2-42F6-AD97-9BE3ACDB2838}">
      <dgm:prSet phldrT="[Текст]" custT="1"/>
      <dgm:spPr/>
      <dgm:t>
        <a:bodyPr/>
        <a:lstStyle/>
        <a:p>
          <a:r>
            <a:rPr lang="ru-RU" sz="2000" dirty="0" smtClean="0"/>
            <a:t>Отдел обслуживания заседаний и издательской</a:t>
          </a:r>
          <a:br>
            <a:rPr lang="ru-RU" sz="2000" dirty="0" smtClean="0"/>
          </a:br>
          <a:r>
            <a:rPr lang="ru-RU" sz="2000" dirty="0" smtClean="0"/>
            <a:t>деятельности</a:t>
          </a:r>
          <a:endParaRPr lang="ru-RU" sz="2000" dirty="0"/>
        </a:p>
      </dgm:t>
    </dgm:pt>
    <dgm:pt modelId="{AD4BFFDF-3EF1-41DF-8B9B-7CC072D79778}" type="parTrans" cxnId="{62FCAD69-DC68-44F7-AC66-BE9437CD4C5B}">
      <dgm:prSet/>
      <dgm:spPr>
        <a:ln w="38100"/>
      </dgm:spPr>
      <dgm:t>
        <a:bodyPr/>
        <a:lstStyle/>
        <a:p>
          <a:endParaRPr lang="ru-RU"/>
        </a:p>
      </dgm:t>
    </dgm:pt>
    <dgm:pt modelId="{6B2E6EDA-F8EE-4645-AD5B-78AD6258625E}" type="sibTrans" cxnId="{62FCAD69-DC68-44F7-AC66-BE9437CD4C5B}">
      <dgm:prSet/>
      <dgm:spPr/>
      <dgm:t>
        <a:bodyPr/>
        <a:lstStyle/>
        <a:p>
          <a:endParaRPr lang="ru-RU"/>
        </a:p>
      </dgm:t>
    </dgm:pt>
    <dgm:pt modelId="{98B8CDEB-2DA3-46C8-94C1-F53EE746F8F2}">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t>Служба устного перевода</a:t>
          </a:r>
        </a:p>
        <a:p>
          <a:pPr defTabSz="622300">
            <a:lnSpc>
              <a:spcPct val="90000"/>
            </a:lnSpc>
            <a:spcBef>
              <a:spcPct val="0"/>
            </a:spcBef>
            <a:spcAft>
              <a:spcPct val="35000"/>
            </a:spcAft>
          </a:pPr>
          <a:endParaRPr lang="ru-RU" sz="500" dirty="0"/>
        </a:p>
      </dgm:t>
    </dgm:pt>
    <dgm:pt modelId="{7AAFFFF3-CCF1-4DAE-AEA5-B90469B399ED}" type="parTrans" cxnId="{7E4F4DCB-A1DD-460F-9EBA-C49C71650F9F}">
      <dgm:prSet/>
      <dgm:spPr>
        <a:ln w="38100"/>
      </dgm:spPr>
      <dgm:t>
        <a:bodyPr/>
        <a:lstStyle/>
        <a:p>
          <a:endParaRPr lang="ru-RU"/>
        </a:p>
      </dgm:t>
    </dgm:pt>
    <dgm:pt modelId="{349EAE6E-2655-4BE9-A767-B1BEB6B3CCDB}" type="sibTrans" cxnId="{7E4F4DCB-A1DD-460F-9EBA-C49C71650F9F}">
      <dgm:prSet/>
      <dgm:spPr/>
      <dgm:t>
        <a:bodyPr/>
        <a:lstStyle/>
        <a:p>
          <a:endParaRPr lang="ru-RU"/>
        </a:p>
      </dgm:t>
    </dgm:pt>
    <dgm:pt modelId="{4D4DBFB8-22F6-4586-AC7F-DC3DDA02D1BA}">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2000" dirty="0" smtClean="0"/>
            <a:t>Группа контрактного письменного перевода</a:t>
          </a:r>
        </a:p>
        <a:p>
          <a:pPr defTabSz="622300">
            <a:lnSpc>
              <a:spcPct val="90000"/>
            </a:lnSpc>
            <a:spcBef>
              <a:spcPct val="0"/>
            </a:spcBef>
            <a:spcAft>
              <a:spcPct val="35000"/>
            </a:spcAft>
          </a:pPr>
          <a:endParaRPr lang="ru-RU" sz="500" dirty="0"/>
        </a:p>
      </dgm:t>
    </dgm:pt>
    <dgm:pt modelId="{864A7FE4-AA87-4307-956A-466EE1562FB1}" type="parTrans" cxnId="{90673E19-BCE2-46F6-8085-9C957011A0D4}">
      <dgm:prSet/>
      <dgm:spPr>
        <a:ln w="38100"/>
      </dgm:spPr>
      <dgm:t>
        <a:bodyPr/>
        <a:lstStyle/>
        <a:p>
          <a:endParaRPr lang="ru-RU"/>
        </a:p>
      </dgm:t>
    </dgm:pt>
    <dgm:pt modelId="{CB2D2493-5A72-4AAF-8CB8-10581C7C8F95}" type="sibTrans" cxnId="{90673E19-BCE2-46F6-8085-9C957011A0D4}">
      <dgm:prSet/>
      <dgm:spPr/>
      <dgm:t>
        <a:bodyPr/>
        <a:lstStyle/>
        <a:p>
          <a:endParaRPr lang="ru-RU"/>
        </a:p>
      </dgm:t>
    </dgm:pt>
    <dgm:pt modelId="{383C1BAE-9735-46D2-A7AE-AA871D4E72F7}" type="pres">
      <dgm:prSet presAssocID="{D2C8CAF0-1537-43A1-92F1-27EF4E6BD3F1}" presName="hierChild1" presStyleCnt="0">
        <dgm:presLayoutVars>
          <dgm:chPref val="1"/>
          <dgm:dir/>
          <dgm:animOne val="branch"/>
          <dgm:animLvl val="lvl"/>
          <dgm:resizeHandles/>
        </dgm:presLayoutVars>
      </dgm:prSet>
      <dgm:spPr/>
      <dgm:t>
        <a:bodyPr/>
        <a:lstStyle/>
        <a:p>
          <a:endParaRPr lang="ru-RU"/>
        </a:p>
      </dgm:t>
    </dgm:pt>
    <dgm:pt modelId="{E1AA140E-252D-49D6-9CAD-B7CECB1E4583}" type="pres">
      <dgm:prSet presAssocID="{C9CE84CF-AF32-434F-B685-6017FFB7A92F}" presName="hierRoot1" presStyleCnt="0"/>
      <dgm:spPr/>
    </dgm:pt>
    <dgm:pt modelId="{594DA39C-F33D-42BE-BB04-BCB6C0E5B519}" type="pres">
      <dgm:prSet presAssocID="{C9CE84CF-AF32-434F-B685-6017FFB7A92F}" presName="composite" presStyleCnt="0"/>
      <dgm:spPr/>
    </dgm:pt>
    <dgm:pt modelId="{F583BABE-8113-49AA-828B-4BC0D66844CD}" type="pres">
      <dgm:prSet presAssocID="{C9CE84CF-AF32-434F-B685-6017FFB7A92F}" presName="background" presStyleLbl="node0" presStyleIdx="0" presStyleCnt="1"/>
      <dgm:spPr/>
    </dgm:pt>
    <dgm:pt modelId="{75A0F777-9DB9-4BB1-94E2-DA74BB275ED7}" type="pres">
      <dgm:prSet presAssocID="{C9CE84CF-AF32-434F-B685-6017FFB7A92F}" presName="text" presStyleLbl="fgAcc0" presStyleIdx="0" presStyleCnt="1" custScaleX="188480">
        <dgm:presLayoutVars>
          <dgm:chPref val="3"/>
        </dgm:presLayoutVars>
      </dgm:prSet>
      <dgm:spPr/>
      <dgm:t>
        <a:bodyPr/>
        <a:lstStyle/>
        <a:p>
          <a:endParaRPr lang="ru-RU"/>
        </a:p>
      </dgm:t>
    </dgm:pt>
    <dgm:pt modelId="{269885F4-CF95-4C12-8DDA-EE8905AD93AF}" type="pres">
      <dgm:prSet presAssocID="{C9CE84CF-AF32-434F-B685-6017FFB7A92F}" presName="hierChild2" presStyleCnt="0"/>
      <dgm:spPr/>
    </dgm:pt>
    <dgm:pt modelId="{B2519461-EF17-4D1D-827B-F412FD26DF78}" type="pres">
      <dgm:prSet presAssocID="{0F1B5A6E-652C-4C51-8F0C-490F3D36080F}" presName="Name10" presStyleLbl="parChTrans1D2" presStyleIdx="0" presStyleCnt="2"/>
      <dgm:spPr/>
      <dgm:t>
        <a:bodyPr/>
        <a:lstStyle/>
        <a:p>
          <a:endParaRPr lang="ru-RU"/>
        </a:p>
      </dgm:t>
    </dgm:pt>
    <dgm:pt modelId="{EFCF8845-E56E-40AC-92A9-EFF9ECD02EE4}" type="pres">
      <dgm:prSet presAssocID="{09BA1B75-A6C0-46A6-A767-FD4978A722EC}" presName="hierRoot2" presStyleCnt="0"/>
      <dgm:spPr/>
    </dgm:pt>
    <dgm:pt modelId="{5A36D801-3C03-4081-B88A-3CD8B2EC2501}" type="pres">
      <dgm:prSet presAssocID="{09BA1B75-A6C0-46A6-A767-FD4978A722EC}" presName="composite2" presStyleCnt="0"/>
      <dgm:spPr/>
    </dgm:pt>
    <dgm:pt modelId="{AB256913-3556-4DAB-B046-17FA68B0953B}" type="pres">
      <dgm:prSet presAssocID="{09BA1B75-A6C0-46A6-A767-FD4978A722EC}" presName="background2" presStyleLbl="node2" presStyleIdx="0" presStyleCnt="2"/>
      <dgm:spPr/>
    </dgm:pt>
    <dgm:pt modelId="{3C86C6D6-DDD6-43B0-82AF-3D43BC1BCC98}" type="pres">
      <dgm:prSet presAssocID="{09BA1B75-A6C0-46A6-A767-FD4978A722EC}" presName="text2" presStyleLbl="fgAcc2" presStyleIdx="0" presStyleCnt="2" custScaleX="334075" custScaleY="143089">
        <dgm:presLayoutVars>
          <dgm:chPref val="3"/>
        </dgm:presLayoutVars>
      </dgm:prSet>
      <dgm:spPr/>
      <dgm:t>
        <a:bodyPr/>
        <a:lstStyle/>
        <a:p>
          <a:endParaRPr lang="ru-RU"/>
        </a:p>
      </dgm:t>
    </dgm:pt>
    <dgm:pt modelId="{D430CCDC-8F0F-4524-B980-9CEF5FF9DCC3}" type="pres">
      <dgm:prSet presAssocID="{09BA1B75-A6C0-46A6-A767-FD4978A722EC}" presName="hierChild3" presStyleCnt="0"/>
      <dgm:spPr/>
    </dgm:pt>
    <dgm:pt modelId="{360DF9F4-73DA-42EC-ABD3-4C837EE065B1}" type="pres">
      <dgm:prSet presAssocID="{1B98CD6C-0C0B-40B7-B9D4-A25FD355CC82}" presName="Name17" presStyleLbl="parChTrans1D3" presStyleIdx="0" presStyleCnt="4"/>
      <dgm:spPr/>
      <dgm:t>
        <a:bodyPr/>
        <a:lstStyle/>
        <a:p>
          <a:endParaRPr lang="ru-RU"/>
        </a:p>
      </dgm:t>
    </dgm:pt>
    <dgm:pt modelId="{679AAF19-252F-4161-922C-6BBB1603C074}" type="pres">
      <dgm:prSet presAssocID="{8150CFB7-99D9-42BA-B515-5FFF20E6E7DC}" presName="hierRoot3" presStyleCnt="0"/>
      <dgm:spPr/>
    </dgm:pt>
    <dgm:pt modelId="{81964383-057E-4B49-BFED-E32CB292DE75}" type="pres">
      <dgm:prSet presAssocID="{8150CFB7-99D9-42BA-B515-5FFF20E6E7DC}" presName="composite3" presStyleCnt="0"/>
      <dgm:spPr/>
    </dgm:pt>
    <dgm:pt modelId="{FFF10B3F-A43C-414D-8819-5F597D38557C}" type="pres">
      <dgm:prSet presAssocID="{8150CFB7-99D9-42BA-B515-5FFF20E6E7DC}" presName="background3" presStyleLbl="node3" presStyleIdx="0" presStyleCnt="4"/>
      <dgm:spPr/>
    </dgm:pt>
    <dgm:pt modelId="{5C5B3FCC-461A-4FFE-A0E8-AA7CFDB7F4C2}" type="pres">
      <dgm:prSet presAssocID="{8150CFB7-99D9-42BA-B515-5FFF20E6E7DC}" presName="text3" presStyleLbl="fgAcc3" presStyleIdx="0" presStyleCnt="4" custScaleX="153598" custScaleY="191155" custLinFactNeighborX="13257" custLinFactNeighborY="-61">
        <dgm:presLayoutVars>
          <dgm:chPref val="3"/>
        </dgm:presLayoutVars>
      </dgm:prSet>
      <dgm:spPr/>
      <dgm:t>
        <a:bodyPr/>
        <a:lstStyle/>
        <a:p>
          <a:endParaRPr lang="ru-RU"/>
        </a:p>
      </dgm:t>
    </dgm:pt>
    <dgm:pt modelId="{CAE92F3D-3F30-4591-82B5-3673C39F3650}" type="pres">
      <dgm:prSet presAssocID="{8150CFB7-99D9-42BA-B515-5FFF20E6E7DC}" presName="hierChild4" presStyleCnt="0"/>
      <dgm:spPr/>
    </dgm:pt>
    <dgm:pt modelId="{D0D4226F-0A38-4405-A4AA-C4995B107222}" type="pres">
      <dgm:prSet presAssocID="{ECFD8EDE-4802-4B4D-8EE7-4491CA1096EE}" presName="Name17" presStyleLbl="parChTrans1D3" presStyleIdx="1" presStyleCnt="4"/>
      <dgm:spPr/>
      <dgm:t>
        <a:bodyPr/>
        <a:lstStyle/>
        <a:p>
          <a:endParaRPr lang="ru-RU"/>
        </a:p>
      </dgm:t>
    </dgm:pt>
    <dgm:pt modelId="{B7FEAD04-5EE3-4273-8042-CA15913C43A5}" type="pres">
      <dgm:prSet presAssocID="{83D62F4A-6802-407D-8065-A8249F566600}" presName="hierRoot3" presStyleCnt="0"/>
      <dgm:spPr/>
    </dgm:pt>
    <dgm:pt modelId="{8C18D9EB-4538-4E5E-BB52-63F28ED5F5DA}" type="pres">
      <dgm:prSet presAssocID="{83D62F4A-6802-407D-8065-A8249F566600}" presName="composite3" presStyleCnt="0"/>
      <dgm:spPr/>
    </dgm:pt>
    <dgm:pt modelId="{E64A1BB6-1778-4570-8C59-24261BFF0CFB}" type="pres">
      <dgm:prSet presAssocID="{83D62F4A-6802-407D-8065-A8249F566600}" presName="background3" presStyleLbl="node3" presStyleIdx="1" presStyleCnt="4"/>
      <dgm:spPr/>
    </dgm:pt>
    <dgm:pt modelId="{6CA81A5D-E751-44DB-A556-7ACF3D183499}" type="pres">
      <dgm:prSet presAssocID="{83D62F4A-6802-407D-8065-A8249F566600}" presName="text3" presStyleLbl="fgAcc3" presStyleIdx="1" presStyleCnt="4" custScaleX="190445" custScaleY="161611" custLinFactNeighborX="25111" custLinFactNeighborY="-61">
        <dgm:presLayoutVars>
          <dgm:chPref val="3"/>
        </dgm:presLayoutVars>
      </dgm:prSet>
      <dgm:spPr/>
      <dgm:t>
        <a:bodyPr/>
        <a:lstStyle/>
        <a:p>
          <a:endParaRPr lang="ru-RU"/>
        </a:p>
      </dgm:t>
    </dgm:pt>
    <dgm:pt modelId="{78E750E3-C596-40FF-9CC9-BE03E30374FA}" type="pres">
      <dgm:prSet presAssocID="{83D62F4A-6802-407D-8065-A8249F566600}" presName="hierChild4" presStyleCnt="0"/>
      <dgm:spPr/>
    </dgm:pt>
    <dgm:pt modelId="{136624ED-F29F-4F75-8B4A-16BD36626EF6}" type="pres">
      <dgm:prSet presAssocID="{864A7FE4-AA87-4307-956A-466EE1562FB1}" presName="Name17" presStyleLbl="parChTrans1D3" presStyleIdx="2" presStyleCnt="4"/>
      <dgm:spPr/>
      <dgm:t>
        <a:bodyPr/>
        <a:lstStyle/>
        <a:p>
          <a:endParaRPr lang="ru-RU"/>
        </a:p>
      </dgm:t>
    </dgm:pt>
    <dgm:pt modelId="{1E280B43-5DF0-47F1-AD10-863176492E77}" type="pres">
      <dgm:prSet presAssocID="{4D4DBFB8-22F6-4586-AC7F-DC3DDA02D1BA}" presName="hierRoot3" presStyleCnt="0"/>
      <dgm:spPr/>
    </dgm:pt>
    <dgm:pt modelId="{3713D382-836E-43D0-A7FD-B43683946F5A}" type="pres">
      <dgm:prSet presAssocID="{4D4DBFB8-22F6-4586-AC7F-DC3DDA02D1BA}" presName="composite3" presStyleCnt="0"/>
      <dgm:spPr/>
    </dgm:pt>
    <dgm:pt modelId="{137C2EB4-F059-47B0-B5CB-C35B11480C30}" type="pres">
      <dgm:prSet presAssocID="{4D4DBFB8-22F6-4586-AC7F-DC3DDA02D1BA}" presName="background3" presStyleLbl="node3" presStyleIdx="2" presStyleCnt="4"/>
      <dgm:spPr/>
    </dgm:pt>
    <dgm:pt modelId="{C4C4968B-98E5-4237-91C9-D726E2490AB8}" type="pres">
      <dgm:prSet presAssocID="{4D4DBFB8-22F6-4586-AC7F-DC3DDA02D1BA}" presName="text3" presStyleLbl="fgAcc3" presStyleIdx="2" presStyleCnt="4" custScaleX="187479" custScaleY="220602" custLinFactNeighborX="39959" custLinFactNeighborY="-61">
        <dgm:presLayoutVars>
          <dgm:chPref val="3"/>
        </dgm:presLayoutVars>
      </dgm:prSet>
      <dgm:spPr/>
      <dgm:t>
        <a:bodyPr/>
        <a:lstStyle/>
        <a:p>
          <a:endParaRPr lang="ru-RU"/>
        </a:p>
      </dgm:t>
    </dgm:pt>
    <dgm:pt modelId="{01D6D528-BA69-4626-89EC-97155EE7242E}" type="pres">
      <dgm:prSet presAssocID="{4D4DBFB8-22F6-4586-AC7F-DC3DDA02D1BA}" presName="hierChild4" presStyleCnt="0"/>
      <dgm:spPr/>
    </dgm:pt>
    <dgm:pt modelId="{B66259CC-EB39-413C-A090-51432510AD1E}" type="pres">
      <dgm:prSet presAssocID="{AD4BFFDF-3EF1-41DF-8B9B-7CC072D79778}" presName="Name10" presStyleLbl="parChTrans1D2" presStyleIdx="1" presStyleCnt="2"/>
      <dgm:spPr/>
      <dgm:t>
        <a:bodyPr/>
        <a:lstStyle/>
        <a:p>
          <a:endParaRPr lang="ru-RU"/>
        </a:p>
      </dgm:t>
    </dgm:pt>
    <dgm:pt modelId="{0A49AB3D-4FEF-4895-826F-5752FB9790F1}" type="pres">
      <dgm:prSet presAssocID="{7B552F88-B4C2-42F6-AD97-9BE3ACDB2838}" presName="hierRoot2" presStyleCnt="0"/>
      <dgm:spPr/>
    </dgm:pt>
    <dgm:pt modelId="{6460DE75-0BB3-4C77-AA39-B0B39DBFB198}" type="pres">
      <dgm:prSet presAssocID="{7B552F88-B4C2-42F6-AD97-9BE3ACDB2838}" presName="composite2" presStyleCnt="0"/>
      <dgm:spPr/>
    </dgm:pt>
    <dgm:pt modelId="{F52A053B-9AD9-46F9-A887-7A172A01325F}" type="pres">
      <dgm:prSet presAssocID="{7B552F88-B4C2-42F6-AD97-9BE3ACDB2838}" presName="background2" presStyleLbl="node2" presStyleIdx="1" presStyleCnt="2"/>
      <dgm:spPr/>
    </dgm:pt>
    <dgm:pt modelId="{1DFB6698-E94F-442B-824C-1E521A800A01}" type="pres">
      <dgm:prSet presAssocID="{7B552F88-B4C2-42F6-AD97-9BE3ACDB2838}" presName="text2" presStyleLbl="fgAcc2" presStyleIdx="1" presStyleCnt="2" custScaleX="353434" custScaleY="142968">
        <dgm:presLayoutVars>
          <dgm:chPref val="3"/>
        </dgm:presLayoutVars>
      </dgm:prSet>
      <dgm:spPr/>
      <dgm:t>
        <a:bodyPr/>
        <a:lstStyle/>
        <a:p>
          <a:endParaRPr lang="ru-RU"/>
        </a:p>
      </dgm:t>
    </dgm:pt>
    <dgm:pt modelId="{476983DC-CF66-424B-B137-8460447AED60}" type="pres">
      <dgm:prSet presAssocID="{7B552F88-B4C2-42F6-AD97-9BE3ACDB2838}" presName="hierChild3" presStyleCnt="0"/>
      <dgm:spPr/>
    </dgm:pt>
    <dgm:pt modelId="{B46279BA-4108-4925-88DD-3032810DE3B6}" type="pres">
      <dgm:prSet presAssocID="{7AAFFFF3-CCF1-4DAE-AEA5-B90469B399ED}" presName="Name17" presStyleLbl="parChTrans1D3" presStyleIdx="3" presStyleCnt="4"/>
      <dgm:spPr/>
      <dgm:t>
        <a:bodyPr/>
        <a:lstStyle/>
        <a:p>
          <a:endParaRPr lang="ru-RU"/>
        </a:p>
      </dgm:t>
    </dgm:pt>
    <dgm:pt modelId="{47306751-1635-4BBE-B125-D5AC75612C5B}" type="pres">
      <dgm:prSet presAssocID="{98B8CDEB-2DA3-46C8-94C1-F53EE746F8F2}" presName="hierRoot3" presStyleCnt="0"/>
      <dgm:spPr/>
    </dgm:pt>
    <dgm:pt modelId="{34A86712-F3BD-47AA-AC7A-4D251A8DF31A}" type="pres">
      <dgm:prSet presAssocID="{98B8CDEB-2DA3-46C8-94C1-F53EE746F8F2}" presName="composite3" presStyleCnt="0"/>
      <dgm:spPr/>
    </dgm:pt>
    <dgm:pt modelId="{70ABE94C-AA3C-454B-8DA2-9100553CF29E}" type="pres">
      <dgm:prSet presAssocID="{98B8CDEB-2DA3-46C8-94C1-F53EE746F8F2}" presName="background3" presStyleLbl="node3" presStyleIdx="3" presStyleCnt="4"/>
      <dgm:spPr/>
    </dgm:pt>
    <dgm:pt modelId="{70387B8B-899E-4E95-9763-71B725975B61}" type="pres">
      <dgm:prSet presAssocID="{98B8CDEB-2DA3-46C8-94C1-F53EE746F8F2}" presName="text3" presStyleLbl="fgAcc3" presStyleIdx="3" presStyleCnt="4" custScaleX="150295" custScaleY="136141" custLinFactNeighborX="52273" custLinFactNeighborY="-16574">
        <dgm:presLayoutVars>
          <dgm:chPref val="3"/>
        </dgm:presLayoutVars>
      </dgm:prSet>
      <dgm:spPr/>
      <dgm:t>
        <a:bodyPr/>
        <a:lstStyle/>
        <a:p>
          <a:endParaRPr lang="ru-RU"/>
        </a:p>
      </dgm:t>
    </dgm:pt>
    <dgm:pt modelId="{66F8C5E9-1D05-4792-B52F-C80537A4EA0D}" type="pres">
      <dgm:prSet presAssocID="{98B8CDEB-2DA3-46C8-94C1-F53EE746F8F2}" presName="hierChild4" presStyleCnt="0"/>
      <dgm:spPr/>
    </dgm:pt>
  </dgm:ptLst>
  <dgm:cxnLst>
    <dgm:cxn modelId="{F87A1924-A1E2-4E34-85B6-C3EF12B75373}" type="presOf" srcId="{8150CFB7-99D9-42BA-B515-5FFF20E6E7DC}" destId="{5C5B3FCC-461A-4FFE-A0E8-AA7CFDB7F4C2}" srcOrd="0" destOrd="0" presId="urn:microsoft.com/office/officeart/2005/8/layout/hierarchy1"/>
    <dgm:cxn modelId="{3E26D9AF-BF1B-46C2-9AE2-A26F2C8FB15D}" type="presOf" srcId="{09BA1B75-A6C0-46A6-A767-FD4978A722EC}" destId="{3C86C6D6-DDD6-43B0-82AF-3D43BC1BCC98}" srcOrd="0" destOrd="0" presId="urn:microsoft.com/office/officeart/2005/8/layout/hierarchy1"/>
    <dgm:cxn modelId="{2D5EC7D0-A452-48EB-80CB-A5A8C1CF91DF}" srcId="{D2C8CAF0-1537-43A1-92F1-27EF4E6BD3F1}" destId="{C9CE84CF-AF32-434F-B685-6017FFB7A92F}" srcOrd="0" destOrd="0" parTransId="{C1FA55CE-6A84-48FD-B7A0-50A187B25517}" sibTransId="{B3F182EB-A28D-4DFF-900C-FA8CD1AE5B80}"/>
    <dgm:cxn modelId="{62FCAD69-DC68-44F7-AC66-BE9437CD4C5B}" srcId="{C9CE84CF-AF32-434F-B685-6017FFB7A92F}" destId="{7B552F88-B4C2-42F6-AD97-9BE3ACDB2838}" srcOrd="1" destOrd="0" parTransId="{AD4BFFDF-3EF1-41DF-8B9B-7CC072D79778}" sibTransId="{6B2E6EDA-F8EE-4645-AD5B-78AD6258625E}"/>
    <dgm:cxn modelId="{FBECCB72-234C-4D63-8B05-61AE7C5531FB}" type="presOf" srcId="{83D62F4A-6802-407D-8065-A8249F566600}" destId="{6CA81A5D-E751-44DB-A556-7ACF3D183499}" srcOrd="0" destOrd="0" presId="urn:microsoft.com/office/officeart/2005/8/layout/hierarchy1"/>
    <dgm:cxn modelId="{AD105D71-3957-4ABC-83C0-D82A5E5B6D5E}" type="presOf" srcId="{C9CE84CF-AF32-434F-B685-6017FFB7A92F}" destId="{75A0F777-9DB9-4BB1-94E2-DA74BB275ED7}" srcOrd="0" destOrd="0" presId="urn:microsoft.com/office/officeart/2005/8/layout/hierarchy1"/>
    <dgm:cxn modelId="{48F11D8C-9282-4C09-8E74-5F03E66E3AC9}" type="presOf" srcId="{4D4DBFB8-22F6-4586-AC7F-DC3DDA02D1BA}" destId="{C4C4968B-98E5-4237-91C9-D726E2490AB8}" srcOrd="0" destOrd="0" presId="urn:microsoft.com/office/officeart/2005/8/layout/hierarchy1"/>
    <dgm:cxn modelId="{F863B609-2247-4FE5-B177-F04F1337489B}" type="presOf" srcId="{1B98CD6C-0C0B-40B7-B9D4-A25FD355CC82}" destId="{360DF9F4-73DA-42EC-ABD3-4C837EE065B1}" srcOrd="0" destOrd="0" presId="urn:microsoft.com/office/officeart/2005/8/layout/hierarchy1"/>
    <dgm:cxn modelId="{F293930C-7A7E-4C59-9128-A33760B9F537}" type="presOf" srcId="{7AAFFFF3-CCF1-4DAE-AEA5-B90469B399ED}" destId="{B46279BA-4108-4925-88DD-3032810DE3B6}" srcOrd="0" destOrd="0" presId="urn:microsoft.com/office/officeart/2005/8/layout/hierarchy1"/>
    <dgm:cxn modelId="{90673E19-BCE2-46F6-8085-9C957011A0D4}" srcId="{09BA1B75-A6C0-46A6-A767-FD4978A722EC}" destId="{4D4DBFB8-22F6-4586-AC7F-DC3DDA02D1BA}" srcOrd="2" destOrd="0" parTransId="{864A7FE4-AA87-4307-956A-466EE1562FB1}" sibTransId="{CB2D2493-5A72-4AAF-8CB8-10581C7C8F95}"/>
    <dgm:cxn modelId="{99BF240A-A78C-40A8-83DC-78FFA0A27C17}" srcId="{C9CE84CF-AF32-434F-B685-6017FFB7A92F}" destId="{09BA1B75-A6C0-46A6-A767-FD4978A722EC}" srcOrd="0" destOrd="0" parTransId="{0F1B5A6E-652C-4C51-8F0C-490F3D36080F}" sibTransId="{889037E0-F179-4CD2-B314-9015CCE5FEBE}"/>
    <dgm:cxn modelId="{DE42B801-42EA-4927-BD84-70B1FA64C338}" srcId="{09BA1B75-A6C0-46A6-A767-FD4978A722EC}" destId="{8150CFB7-99D9-42BA-B515-5FFF20E6E7DC}" srcOrd="0" destOrd="0" parTransId="{1B98CD6C-0C0B-40B7-B9D4-A25FD355CC82}" sibTransId="{92FD6A7A-E578-4998-8A9A-291B13188972}"/>
    <dgm:cxn modelId="{94391A08-0F61-42A1-AB4F-0A819B8A862A}" type="presOf" srcId="{D2C8CAF0-1537-43A1-92F1-27EF4E6BD3F1}" destId="{383C1BAE-9735-46D2-A7AE-AA871D4E72F7}" srcOrd="0" destOrd="0" presId="urn:microsoft.com/office/officeart/2005/8/layout/hierarchy1"/>
    <dgm:cxn modelId="{E38E6CED-ACEE-411D-95B3-989A490D89C5}" type="presOf" srcId="{864A7FE4-AA87-4307-956A-466EE1562FB1}" destId="{136624ED-F29F-4F75-8B4A-16BD36626EF6}" srcOrd="0" destOrd="0" presId="urn:microsoft.com/office/officeart/2005/8/layout/hierarchy1"/>
    <dgm:cxn modelId="{86BEBF62-06B6-41F8-BEF6-15A8FD4555D2}" type="presOf" srcId="{7B552F88-B4C2-42F6-AD97-9BE3ACDB2838}" destId="{1DFB6698-E94F-442B-824C-1E521A800A01}" srcOrd="0" destOrd="0" presId="urn:microsoft.com/office/officeart/2005/8/layout/hierarchy1"/>
    <dgm:cxn modelId="{AED57465-6DA2-4A9C-8228-D1664D887AF2}" type="presOf" srcId="{0F1B5A6E-652C-4C51-8F0C-490F3D36080F}" destId="{B2519461-EF17-4D1D-827B-F412FD26DF78}" srcOrd="0" destOrd="0" presId="urn:microsoft.com/office/officeart/2005/8/layout/hierarchy1"/>
    <dgm:cxn modelId="{7E4F4DCB-A1DD-460F-9EBA-C49C71650F9F}" srcId="{7B552F88-B4C2-42F6-AD97-9BE3ACDB2838}" destId="{98B8CDEB-2DA3-46C8-94C1-F53EE746F8F2}" srcOrd="0" destOrd="0" parTransId="{7AAFFFF3-CCF1-4DAE-AEA5-B90469B399ED}" sibTransId="{349EAE6E-2655-4BE9-A767-B1BEB6B3CCDB}"/>
    <dgm:cxn modelId="{93057E84-E3DC-4C11-BF15-A9E3AD517882}" type="presOf" srcId="{98B8CDEB-2DA3-46C8-94C1-F53EE746F8F2}" destId="{70387B8B-899E-4E95-9763-71B725975B61}" srcOrd="0" destOrd="0" presId="urn:microsoft.com/office/officeart/2005/8/layout/hierarchy1"/>
    <dgm:cxn modelId="{54D1CEA7-77D2-4F9B-8AB3-6886100E787F}" type="presOf" srcId="{AD4BFFDF-3EF1-41DF-8B9B-7CC072D79778}" destId="{B66259CC-EB39-413C-A090-51432510AD1E}" srcOrd="0" destOrd="0" presId="urn:microsoft.com/office/officeart/2005/8/layout/hierarchy1"/>
    <dgm:cxn modelId="{5D161451-92EB-4633-95D5-BB9117E53438}" type="presOf" srcId="{ECFD8EDE-4802-4B4D-8EE7-4491CA1096EE}" destId="{D0D4226F-0A38-4405-A4AA-C4995B107222}" srcOrd="0" destOrd="0" presId="urn:microsoft.com/office/officeart/2005/8/layout/hierarchy1"/>
    <dgm:cxn modelId="{FCFCD856-3E03-4BBA-AF44-BA784DB49C31}" srcId="{09BA1B75-A6C0-46A6-A767-FD4978A722EC}" destId="{83D62F4A-6802-407D-8065-A8249F566600}" srcOrd="1" destOrd="0" parTransId="{ECFD8EDE-4802-4B4D-8EE7-4491CA1096EE}" sibTransId="{07F60CF3-73C9-4CD1-9A6A-7025C3C3259A}"/>
    <dgm:cxn modelId="{B8F60A25-4D3D-442D-8613-09B09512BA48}" type="presParOf" srcId="{383C1BAE-9735-46D2-A7AE-AA871D4E72F7}" destId="{E1AA140E-252D-49D6-9CAD-B7CECB1E4583}" srcOrd="0" destOrd="0" presId="urn:microsoft.com/office/officeart/2005/8/layout/hierarchy1"/>
    <dgm:cxn modelId="{AD20FD32-A3B8-4A03-AE4E-60F03AB9784B}" type="presParOf" srcId="{E1AA140E-252D-49D6-9CAD-B7CECB1E4583}" destId="{594DA39C-F33D-42BE-BB04-BCB6C0E5B519}" srcOrd="0" destOrd="0" presId="urn:microsoft.com/office/officeart/2005/8/layout/hierarchy1"/>
    <dgm:cxn modelId="{A9503553-BEC3-4E9E-B894-32CB5B8E2A0F}" type="presParOf" srcId="{594DA39C-F33D-42BE-BB04-BCB6C0E5B519}" destId="{F583BABE-8113-49AA-828B-4BC0D66844CD}" srcOrd="0" destOrd="0" presId="urn:microsoft.com/office/officeart/2005/8/layout/hierarchy1"/>
    <dgm:cxn modelId="{02B85EC2-B1DA-41CD-8CB1-E46B03EA4CCD}" type="presParOf" srcId="{594DA39C-F33D-42BE-BB04-BCB6C0E5B519}" destId="{75A0F777-9DB9-4BB1-94E2-DA74BB275ED7}" srcOrd="1" destOrd="0" presId="urn:microsoft.com/office/officeart/2005/8/layout/hierarchy1"/>
    <dgm:cxn modelId="{C5398603-5A7F-48AE-ACDD-945E9370C573}" type="presParOf" srcId="{E1AA140E-252D-49D6-9CAD-B7CECB1E4583}" destId="{269885F4-CF95-4C12-8DDA-EE8905AD93AF}" srcOrd="1" destOrd="0" presId="urn:microsoft.com/office/officeart/2005/8/layout/hierarchy1"/>
    <dgm:cxn modelId="{1B638F21-8B38-4722-9A79-DA18793C0F41}" type="presParOf" srcId="{269885F4-CF95-4C12-8DDA-EE8905AD93AF}" destId="{B2519461-EF17-4D1D-827B-F412FD26DF78}" srcOrd="0" destOrd="0" presId="urn:microsoft.com/office/officeart/2005/8/layout/hierarchy1"/>
    <dgm:cxn modelId="{CD2288B1-68DC-4FBD-A603-7B4DD8D0BD13}" type="presParOf" srcId="{269885F4-CF95-4C12-8DDA-EE8905AD93AF}" destId="{EFCF8845-E56E-40AC-92A9-EFF9ECD02EE4}" srcOrd="1" destOrd="0" presId="urn:microsoft.com/office/officeart/2005/8/layout/hierarchy1"/>
    <dgm:cxn modelId="{3F22E6FF-EAB8-4374-B605-2510B4630B5F}" type="presParOf" srcId="{EFCF8845-E56E-40AC-92A9-EFF9ECD02EE4}" destId="{5A36D801-3C03-4081-B88A-3CD8B2EC2501}" srcOrd="0" destOrd="0" presId="urn:microsoft.com/office/officeart/2005/8/layout/hierarchy1"/>
    <dgm:cxn modelId="{B1DD5A66-943A-4150-A9ED-D2E871D84626}" type="presParOf" srcId="{5A36D801-3C03-4081-B88A-3CD8B2EC2501}" destId="{AB256913-3556-4DAB-B046-17FA68B0953B}" srcOrd="0" destOrd="0" presId="urn:microsoft.com/office/officeart/2005/8/layout/hierarchy1"/>
    <dgm:cxn modelId="{8ACF5FEA-5BFB-4D62-BF5F-F0B83932DFE7}" type="presParOf" srcId="{5A36D801-3C03-4081-B88A-3CD8B2EC2501}" destId="{3C86C6D6-DDD6-43B0-82AF-3D43BC1BCC98}" srcOrd="1" destOrd="0" presId="urn:microsoft.com/office/officeart/2005/8/layout/hierarchy1"/>
    <dgm:cxn modelId="{F49A3B56-0C49-4881-8A19-2C0C8BCDCEDA}" type="presParOf" srcId="{EFCF8845-E56E-40AC-92A9-EFF9ECD02EE4}" destId="{D430CCDC-8F0F-4524-B980-9CEF5FF9DCC3}" srcOrd="1" destOrd="0" presId="urn:microsoft.com/office/officeart/2005/8/layout/hierarchy1"/>
    <dgm:cxn modelId="{A89CE520-AA8D-4C03-9366-B55D1B70711A}" type="presParOf" srcId="{D430CCDC-8F0F-4524-B980-9CEF5FF9DCC3}" destId="{360DF9F4-73DA-42EC-ABD3-4C837EE065B1}" srcOrd="0" destOrd="0" presId="urn:microsoft.com/office/officeart/2005/8/layout/hierarchy1"/>
    <dgm:cxn modelId="{8A44D1F1-FB91-4F17-AABB-C0C69D52388B}" type="presParOf" srcId="{D430CCDC-8F0F-4524-B980-9CEF5FF9DCC3}" destId="{679AAF19-252F-4161-922C-6BBB1603C074}" srcOrd="1" destOrd="0" presId="urn:microsoft.com/office/officeart/2005/8/layout/hierarchy1"/>
    <dgm:cxn modelId="{3AC65C98-B433-4896-BB3F-73AFC784335E}" type="presParOf" srcId="{679AAF19-252F-4161-922C-6BBB1603C074}" destId="{81964383-057E-4B49-BFED-E32CB292DE75}" srcOrd="0" destOrd="0" presId="urn:microsoft.com/office/officeart/2005/8/layout/hierarchy1"/>
    <dgm:cxn modelId="{98F9EFC3-C9A5-434F-BBCF-B4EBEAB77A6E}" type="presParOf" srcId="{81964383-057E-4B49-BFED-E32CB292DE75}" destId="{FFF10B3F-A43C-414D-8819-5F597D38557C}" srcOrd="0" destOrd="0" presId="urn:microsoft.com/office/officeart/2005/8/layout/hierarchy1"/>
    <dgm:cxn modelId="{F567414A-64BB-4F17-A413-E59337104EE0}" type="presParOf" srcId="{81964383-057E-4B49-BFED-E32CB292DE75}" destId="{5C5B3FCC-461A-4FFE-A0E8-AA7CFDB7F4C2}" srcOrd="1" destOrd="0" presId="urn:microsoft.com/office/officeart/2005/8/layout/hierarchy1"/>
    <dgm:cxn modelId="{98F819CC-E191-4E70-92AB-DE611A8DBA6D}" type="presParOf" srcId="{679AAF19-252F-4161-922C-6BBB1603C074}" destId="{CAE92F3D-3F30-4591-82B5-3673C39F3650}" srcOrd="1" destOrd="0" presId="urn:microsoft.com/office/officeart/2005/8/layout/hierarchy1"/>
    <dgm:cxn modelId="{42AA4E2E-59BE-4DEB-9F51-88B7C601F60C}" type="presParOf" srcId="{D430CCDC-8F0F-4524-B980-9CEF5FF9DCC3}" destId="{D0D4226F-0A38-4405-A4AA-C4995B107222}" srcOrd="2" destOrd="0" presId="urn:microsoft.com/office/officeart/2005/8/layout/hierarchy1"/>
    <dgm:cxn modelId="{74617D81-E42F-4C31-A1A4-B15F2D321955}" type="presParOf" srcId="{D430CCDC-8F0F-4524-B980-9CEF5FF9DCC3}" destId="{B7FEAD04-5EE3-4273-8042-CA15913C43A5}" srcOrd="3" destOrd="0" presId="urn:microsoft.com/office/officeart/2005/8/layout/hierarchy1"/>
    <dgm:cxn modelId="{94A094F9-54D9-42FD-A52C-6D385884827E}" type="presParOf" srcId="{B7FEAD04-5EE3-4273-8042-CA15913C43A5}" destId="{8C18D9EB-4538-4E5E-BB52-63F28ED5F5DA}" srcOrd="0" destOrd="0" presId="urn:microsoft.com/office/officeart/2005/8/layout/hierarchy1"/>
    <dgm:cxn modelId="{AA193432-C0E7-4D7B-B229-7BCF352412EE}" type="presParOf" srcId="{8C18D9EB-4538-4E5E-BB52-63F28ED5F5DA}" destId="{E64A1BB6-1778-4570-8C59-24261BFF0CFB}" srcOrd="0" destOrd="0" presId="urn:microsoft.com/office/officeart/2005/8/layout/hierarchy1"/>
    <dgm:cxn modelId="{DF03063A-AA10-48E5-8AA4-3E957191D2D0}" type="presParOf" srcId="{8C18D9EB-4538-4E5E-BB52-63F28ED5F5DA}" destId="{6CA81A5D-E751-44DB-A556-7ACF3D183499}" srcOrd="1" destOrd="0" presId="urn:microsoft.com/office/officeart/2005/8/layout/hierarchy1"/>
    <dgm:cxn modelId="{07921DAF-687D-403F-ABE7-C22CF50208F0}" type="presParOf" srcId="{B7FEAD04-5EE3-4273-8042-CA15913C43A5}" destId="{78E750E3-C596-40FF-9CC9-BE03E30374FA}" srcOrd="1" destOrd="0" presId="urn:microsoft.com/office/officeart/2005/8/layout/hierarchy1"/>
    <dgm:cxn modelId="{3B4F15C9-4EC6-4161-8D60-A5C3BFDAAA09}" type="presParOf" srcId="{D430CCDC-8F0F-4524-B980-9CEF5FF9DCC3}" destId="{136624ED-F29F-4F75-8B4A-16BD36626EF6}" srcOrd="4" destOrd="0" presId="urn:microsoft.com/office/officeart/2005/8/layout/hierarchy1"/>
    <dgm:cxn modelId="{93E9CAE3-0078-46BB-A799-9271083DA94C}" type="presParOf" srcId="{D430CCDC-8F0F-4524-B980-9CEF5FF9DCC3}" destId="{1E280B43-5DF0-47F1-AD10-863176492E77}" srcOrd="5" destOrd="0" presId="urn:microsoft.com/office/officeart/2005/8/layout/hierarchy1"/>
    <dgm:cxn modelId="{C046A3F3-97C1-4B41-A76A-0F999B74C53A}" type="presParOf" srcId="{1E280B43-5DF0-47F1-AD10-863176492E77}" destId="{3713D382-836E-43D0-A7FD-B43683946F5A}" srcOrd="0" destOrd="0" presId="urn:microsoft.com/office/officeart/2005/8/layout/hierarchy1"/>
    <dgm:cxn modelId="{075EBAAE-2587-4614-B922-C6716012BD91}" type="presParOf" srcId="{3713D382-836E-43D0-A7FD-B43683946F5A}" destId="{137C2EB4-F059-47B0-B5CB-C35B11480C30}" srcOrd="0" destOrd="0" presId="urn:microsoft.com/office/officeart/2005/8/layout/hierarchy1"/>
    <dgm:cxn modelId="{EF37ADF2-CCE1-4290-A6D0-0F42D4B208F8}" type="presParOf" srcId="{3713D382-836E-43D0-A7FD-B43683946F5A}" destId="{C4C4968B-98E5-4237-91C9-D726E2490AB8}" srcOrd="1" destOrd="0" presId="urn:microsoft.com/office/officeart/2005/8/layout/hierarchy1"/>
    <dgm:cxn modelId="{939CC016-B7B4-470C-87E9-CE6A3DA9CDC8}" type="presParOf" srcId="{1E280B43-5DF0-47F1-AD10-863176492E77}" destId="{01D6D528-BA69-4626-89EC-97155EE7242E}" srcOrd="1" destOrd="0" presId="urn:microsoft.com/office/officeart/2005/8/layout/hierarchy1"/>
    <dgm:cxn modelId="{2B0BF770-CCE8-430A-A0B2-EBAF7D03D3E4}" type="presParOf" srcId="{269885F4-CF95-4C12-8DDA-EE8905AD93AF}" destId="{B66259CC-EB39-413C-A090-51432510AD1E}" srcOrd="2" destOrd="0" presId="urn:microsoft.com/office/officeart/2005/8/layout/hierarchy1"/>
    <dgm:cxn modelId="{A0E7A4BB-96D7-48BA-B230-06FAB61140B5}" type="presParOf" srcId="{269885F4-CF95-4C12-8DDA-EE8905AD93AF}" destId="{0A49AB3D-4FEF-4895-826F-5752FB9790F1}" srcOrd="3" destOrd="0" presId="urn:microsoft.com/office/officeart/2005/8/layout/hierarchy1"/>
    <dgm:cxn modelId="{EDE48614-8DE0-489F-A18B-8C0DA48F08CA}" type="presParOf" srcId="{0A49AB3D-4FEF-4895-826F-5752FB9790F1}" destId="{6460DE75-0BB3-4C77-AA39-B0B39DBFB198}" srcOrd="0" destOrd="0" presId="urn:microsoft.com/office/officeart/2005/8/layout/hierarchy1"/>
    <dgm:cxn modelId="{C7F863A2-48B6-4C01-B94B-BF4A3D455EAC}" type="presParOf" srcId="{6460DE75-0BB3-4C77-AA39-B0B39DBFB198}" destId="{F52A053B-9AD9-46F9-A887-7A172A01325F}" srcOrd="0" destOrd="0" presId="urn:microsoft.com/office/officeart/2005/8/layout/hierarchy1"/>
    <dgm:cxn modelId="{5DD59368-8259-4DE9-AA9E-B5F272FAA065}" type="presParOf" srcId="{6460DE75-0BB3-4C77-AA39-B0B39DBFB198}" destId="{1DFB6698-E94F-442B-824C-1E521A800A01}" srcOrd="1" destOrd="0" presId="urn:microsoft.com/office/officeart/2005/8/layout/hierarchy1"/>
    <dgm:cxn modelId="{E9F1A22C-EFA5-4562-9E66-B0D498A07912}" type="presParOf" srcId="{0A49AB3D-4FEF-4895-826F-5752FB9790F1}" destId="{476983DC-CF66-424B-B137-8460447AED60}" srcOrd="1" destOrd="0" presId="urn:microsoft.com/office/officeart/2005/8/layout/hierarchy1"/>
    <dgm:cxn modelId="{EF44BDFC-B9B9-4239-B121-71A87ABB03F4}" type="presParOf" srcId="{476983DC-CF66-424B-B137-8460447AED60}" destId="{B46279BA-4108-4925-88DD-3032810DE3B6}" srcOrd="0" destOrd="0" presId="urn:microsoft.com/office/officeart/2005/8/layout/hierarchy1"/>
    <dgm:cxn modelId="{F0EF1853-9F0F-4A59-85DE-4943B7EBF363}" type="presParOf" srcId="{476983DC-CF66-424B-B137-8460447AED60}" destId="{47306751-1635-4BBE-B125-D5AC75612C5B}" srcOrd="1" destOrd="0" presId="urn:microsoft.com/office/officeart/2005/8/layout/hierarchy1"/>
    <dgm:cxn modelId="{E1C8E2B9-61AB-44B4-B351-4E05679AE56F}" type="presParOf" srcId="{47306751-1635-4BBE-B125-D5AC75612C5B}" destId="{34A86712-F3BD-47AA-AC7A-4D251A8DF31A}" srcOrd="0" destOrd="0" presId="urn:microsoft.com/office/officeart/2005/8/layout/hierarchy1"/>
    <dgm:cxn modelId="{08E14AFB-CE4B-4F19-80DF-2F16B7A2F13D}" type="presParOf" srcId="{34A86712-F3BD-47AA-AC7A-4D251A8DF31A}" destId="{70ABE94C-AA3C-454B-8DA2-9100553CF29E}" srcOrd="0" destOrd="0" presId="urn:microsoft.com/office/officeart/2005/8/layout/hierarchy1"/>
    <dgm:cxn modelId="{5665011E-7162-413E-8CDA-BACC86D62C85}" type="presParOf" srcId="{34A86712-F3BD-47AA-AC7A-4D251A8DF31A}" destId="{70387B8B-899E-4E95-9763-71B725975B61}" srcOrd="1" destOrd="0" presId="urn:microsoft.com/office/officeart/2005/8/layout/hierarchy1"/>
    <dgm:cxn modelId="{FD43F9B2-58BB-4E22-9302-2E03152EB32B}" type="presParOf" srcId="{47306751-1635-4BBE-B125-D5AC75612C5B}" destId="{66F8C5E9-1D05-4792-B52F-C80537A4EA0D}"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5276850"/>
            <a:ext cx="8534400" cy="704850"/>
          </a:xfrm>
        </p:spPr>
        <p:txBody>
          <a:bodyPr/>
          <a:lstStyle>
            <a:lvl1pPr algn="ctr">
              <a:defRPr sz="4000"/>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304800" y="5962650"/>
            <a:ext cx="8534400" cy="514350"/>
          </a:xfrm>
        </p:spPr>
        <p:txBody>
          <a:bodyPr/>
          <a:lstStyle>
            <a:lvl1pPr marL="0" indent="0" algn="ctr">
              <a:buFontTx/>
              <a:buNone/>
              <a:defRPr sz="2400"/>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94513" y="228600"/>
            <a:ext cx="1954212" cy="5438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028700" y="228600"/>
            <a:ext cx="5713413" cy="5438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028700" y="1552575"/>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2500" y="1552575"/>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52650" y="228600"/>
            <a:ext cx="6696075"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028700" y="1552575"/>
            <a:ext cx="7315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Multilingualism%20and%20the%20UN.mp4"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Multilingualism%20is%20a%20Core%20Value%20of%20the%20United%20Nations.mp4"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anguagecareers.un.org/dgacm/Langs.nsf/home.xsp"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UN%20Prepares%20for%20GA-%20Interpreters.mp4" TargetMode="Externa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Previous%20experiences.mp4" TargetMode="Externa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55.jpe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Merged_Buend_Buend.mp4" TargetMode="Externa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ideo" Target="file:///C:\Users\1\Desktop\&#1059;&#1085;&#1080;&#1074;.%20&#1086;&#1082;&#1088;&#1091;&#1075;\Interpreting%20in%20a%20Globalised%20World%20(English)%20(online-video-cutter.com).mp4" TargetMode="Externa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un_photo/albums/72157616945763028"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C:\Users\1\Desktop\&#1059;&#1085;&#1080;&#1074;.%20&#1086;&#1082;&#1088;&#1091;&#1075;\&#1083;&#1077;&#1082;&#1094;&#1080;&#1103;\&#1055;&#1088;&#1077;&#1072;&#1084;&#1073;&#1091;&#1083;&#1072;.wa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4857760"/>
            <a:ext cx="8534400" cy="704850"/>
          </a:xfrm>
        </p:spPr>
        <p:txBody>
          <a:bodyPr/>
          <a:lstStyle/>
          <a:p>
            <a:r>
              <a:rPr lang="ru-RU" b="1" dirty="0" smtClean="0">
                <a:solidFill>
                  <a:schemeClr val="tx2">
                    <a:lumMod val="75000"/>
                  </a:schemeClr>
                </a:solidFill>
                <a:latin typeface="Bookman Old Style" pitchFamily="18" charset="0"/>
              </a:rPr>
              <a:t>Переводчики в большой игре</a:t>
            </a:r>
            <a:endParaRPr lang="ru-RU" b="1" dirty="0">
              <a:solidFill>
                <a:schemeClr val="tx2">
                  <a:lumMod val="75000"/>
                </a:schemeClr>
              </a:solidFill>
              <a:latin typeface="Bookman Old Style" pitchFamily="18" charset="0"/>
            </a:endParaRPr>
          </a:p>
        </p:txBody>
      </p:sp>
      <p:sp>
        <p:nvSpPr>
          <p:cNvPr id="3" name="Подзаголовок 2"/>
          <p:cNvSpPr>
            <a:spLocks noGrp="1"/>
          </p:cNvSpPr>
          <p:nvPr>
            <p:ph type="subTitle" idx="1"/>
          </p:nvPr>
        </p:nvSpPr>
        <p:spPr>
          <a:xfrm>
            <a:off x="285720" y="5643578"/>
            <a:ext cx="8534400" cy="514350"/>
          </a:xfrm>
        </p:spPr>
        <p:txBody>
          <a:bodyPr/>
          <a:lstStyle/>
          <a:p>
            <a:r>
              <a:rPr lang="ru-RU" sz="3000" b="1" dirty="0" smtClean="0">
                <a:solidFill>
                  <a:srgbClr val="0070C0"/>
                </a:solidFill>
                <a:latin typeface="Bookman Old Style" pitchFamily="18" charset="0"/>
              </a:rPr>
              <a:t>Службы перевода ООН</a:t>
            </a:r>
            <a:endParaRPr lang="ru-RU" sz="3000" b="1" dirty="0">
              <a:solidFill>
                <a:srgbClr val="0070C0"/>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sz="3400" b="1" dirty="0" smtClean="0"/>
              <a:t>Кратко об истории</a:t>
            </a:r>
            <a:endParaRPr lang="ru-RU" sz="3400" b="1" dirty="0"/>
          </a:p>
        </p:txBody>
      </p:sp>
      <p:sp>
        <p:nvSpPr>
          <p:cNvPr id="3" name="Содержимое 2"/>
          <p:cNvSpPr>
            <a:spLocks noGrp="1"/>
          </p:cNvSpPr>
          <p:nvPr>
            <p:ph idx="1"/>
          </p:nvPr>
        </p:nvSpPr>
        <p:spPr>
          <a:xfrm>
            <a:off x="1500166" y="1000108"/>
            <a:ext cx="7315200" cy="4114800"/>
          </a:xfrm>
        </p:spPr>
        <p:txBody>
          <a:bodyPr/>
          <a:lstStyle/>
          <a:p>
            <a:r>
              <a:rPr lang="ru-RU" sz="4000" dirty="0" smtClean="0"/>
              <a:t>В настоящее время членами ООН являются 193 государства мира.</a:t>
            </a:r>
          </a:p>
          <a:p>
            <a:endParaRPr lang="ru-RU" dirty="0"/>
          </a:p>
        </p:txBody>
      </p:sp>
      <p:pic>
        <p:nvPicPr>
          <p:cNvPr id="19458" name="Picture 2" descr="C:\Users\1\Desktop\Унив. округ\un_flags.jpg"/>
          <p:cNvPicPr>
            <a:picLocks noChangeAspect="1" noChangeArrowheads="1"/>
          </p:cNvPicPr>
          <p:nvPr/>
        </p:nvPicPr>
        <p:blipFill>
          <a:blip r:embed="rId2"/>
          <a:srcRect/>
          <a:stretch>
            <a:fillRect/>
          </a:stretch>
        </p:blipFill>
        <p:spPr bwMode="auto">
          <a:xfrm>
            <a:off x="785786" y="3000372"/>
            <a:ext cx="5998988" cy="3541710"/>
          </a:xfrm>
          <a:prstGeom prst="rect">
            <a:avLst/>
          </a:prstGeom>
          <a:noFill/>
        </p:spPr>
      </p:pic>
      <p:pic>
        <p:nvPicPr>
          <p:cNvPr id="6" name="Picture 2" descr="ÐÐ°ÑÑÐ¸Ð½ÐºÐ¸ Ð¿Ð¾ Ð·Ð°Ð¿ÑÐ¾ÑÑ united nations"/>
          <p:cNvPicPr>
            <a:picLocks noChangeAspect="1" noChangeArrowheads="1"/>
          </p:cNvPicPr>
          <p:nvPr/>
        </p:nvPicPr>
        <p:blipFill>
          <a:blip r:embed="rId3" cstate="print"/>
          <a:srcRect/>
          <a:stretch>
            <a:fillRect/>
          </a:stretch>
        </p:blipFill>
        <p:spPr bwMode="auto">
          <a:xfrm>
            <a:off x="6867608" y="4929198"/>
            <a:ext cx="1935305" cy="16430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3643306" y="214290"/>
            <a:ext cx="1851161" cy="1571636"/>
          </a:xfrm>
          <a:prstGeom prst="rect">
            <a:avLst/>
          </a:prstGeom>
          <a:noFill/>
        </p:spPr>
      </p:pic>
      <p:sp>
        <p:nvSpPr>
          <p:cNvPr id="2" name="Заголовок 1"/>
          <p:cNvSpPr>
            <a:spLocks noGrp="1"/>
          </p:cNvSpPr>
          <p:nvPr>
            <p:ph type="title"/>
          </p:nvPr>
        </p:nvSpPr>
        <p:spPr/>
        <p:txBody>
          <a:bodyPr/>
          <a:lstStyle/>
          <a:p>
            <a:r>
              <a:rPr lang="en-US" dirty="0" smtClean="0"/>
              <a:t>UN official languages</a:t>
            </a:r>
            <a:endParaRPr lang="ru-RU" dirty="0"/>
          </a:p>
        </p:txBody>
      </p:sp>
      <p:pic>
        <p:nvPicPr>
          <p:cNvPr id="2050" name="Picture 2" descr="ÐÐ°ÑÑÐ¸Ð½ÐºÐ¸ Ð¿Ð¾ Ð·Ð°Ð¿ÑÐ¾ÑÑ ÑÐ»Ð°Ð³ ÐÐÐ"/>
          <p:cNvPicPr>
            <a:picLocks noChangeAspect="1" noChangeArrowheads="1"/>
          </p:cNvPicPr>
          <p:nvPr/>
        </p:nvPicPr>
        <p:blipFill>
          <a:blip r:embed="rId3" cstate="print"/>
          <a:srcRect/>
          <a:stretch>
            <a:fillRect/>
          </a:stretch>
        </p:blipFill>
        <p:spPr bwMode="auto">
          <a:xfrm>
            <a:off x="571472" y="1785926"/>
            <a:ext cx="2522501" cy="1428760"/>
          </a:xfrm>
          <a:prstGeom prst="rect">
            <a:avLst/>
          </a:prstGeom>
          <a:noFill/>
        </p:spPr>
      </p:pic>
      <p:sp>
        <p:nvSpPr>
          <p:cNvPr id="6" name="TextBox 5"/>
          <p:cNvSpPr txBox="1"/>
          <p:nvPr/>
        </p:nvSpPr>
        <p:spPr>
          <a:xfrm>
            <a:off x="1214414" y="3357562"/>
            <a:ext cx="1143008" cy="430887"/>
          </a:xfrm>
          <a:prstGeom prst="rect">
            <a:avLst/>
          </a:prstGeom>
          <a:noFill/>
        </p:spPr>
        <p:txBody>
          <a:bodyPr wrap="square" rtlCol="0">
            <a:spAutoFit/>
          </a:bodyPr>
          <a:lstStyle/>
          <a:p>
            <a:r>
              <a:rPr lang="en-US" sz="2200" b="1" dirty="0" smtClean="0">
                <a:latin typeface="Arial Rounded MT Bold" pitchFamily="34" charset="0"/>
              </a:rPr>
              <a:t>Arabic</a:t>
            </a:r>
            <a:endParaRPr lang="ru-RU" sz="2200" b="1" dirty="0"/>
          </a:p>
        </p:txBody>
      </p:sp>
      <p:pic>
        <p:nvPicPr>
          <p:cNvPr id="2052" name="Picture 4" descr="ÐÐ°ÑÑÐ¸Ð½ÐºÐ¸ Ð¿Ð¾ Ð·Ð°Ð¿ÑÐ¾ÑÑ china flag"/>
          <p:cNvPicPr>
            <a:picLocks noChangeAspect="1" noChangeArrowheads="1"/>
          </p:cNvPicPr>
          <p:nvPr/>
        </p:nvPicPr>
        <p:blipFill>
          <a:blip r:embed="rId4"/>
          <a:srcRect/>
          <a:stretch>
            <a:fillRect/>
          </a:stretch>
        </p:blipFill>
        <p:spPr bwMode="auto">
          <a:xfrm>
            <a:off x="571472" y="4000504"/>
            <a:ext cx="2279934" cy="1428760"/>
          </a:xfrm>
          <a:prstGeom prst="rect">
            <a:avLst/>
          </a:prstGeom>
          <a:noFill/>
        </p:spPr>
      </p:pic>
      <p:sp>
        <p:nvSpPr>
          <p:cNvPr id="8" name="TextBox 7"/>
          <p:cNvSpPr txBox="1"/>
          <p:nvPr/>
        </p:nvSpPr>
        <p:spPr>
          <a:xfrm>
            <a:off x="1142976" y="5643578"/>
            <a:ext cx="1357322" cy="430887"/>
          </a:xfrm>
          <a:prstGeom prst="rect">
            <a:avLst/>
          </a:prstGeom>
          <a:noFill/>
        </p:spPr>
        <p:txBody>
          <a:bodyPr wrap="square" rtlCol="0">
            <a:spAutoFit/>
          </a:bodyPr>
          <a:lstStyle/>
          <a:p>
            <a:r>
              <a:rPr lang="en-US" sz="2200" b="1" dirty="0" smtClean="0">
                <a:latin typeface="Arial Rounded MT Bold" pitchFamily="34" charset="0"/>
              </a:rPr>
              <a:t>Chinese</a:t>
            </a:r>
            <a:endParaRPr lang="ru-RU" sz="2200" b="1" dirty="0"/>
          </a:p>
        </p:txBody>
      </p:sp>
      <p:pic>
        <p:nvPicPr>
          <p:cNvPr id="2054" name="Picture 6" descr="ÐÐ¾ÑÐ¾Ð¶ÐµÐµ Ð¸Ð·Ð¾Ð±ÑÐ°Ð¶ÐµÐ½Ð¸Ðµ"/>
          <p:cNvPicPr>
            <a:picLocks noChangeAspect="1" noChangeArrowheads="1"/>
          </p:cNvPicPr>
          <p:nvPr/>
        </p:nvPicPr>
        <p:blipFill>
          <a:blip r:embed="rId5" cstate="print"/>
          <a:srcRect/>
          <a:stretch>
            <a:fillRect/>
          </a:stretch>
        </p:blipFill>
        <p:spPr bwMode="auto">
          <a:xfrm>
            <a:off x="3500430" y="1857364"/>
            <a:ext cx="2442461" cy="1285884"/>
          </a:xfrm>
          <a:prstGeom prst="rect">
            <a:avLst/>
          </a:prstGeom>
          <a:noFill/>
        </p:spPr>
      </p:pic>
      <p:sp>
        <p:nvSpPr>
          <p:cNvPr id="10" name="TextBox 9"/>
          <p:cNvSpPr txBox="1"/>
          <p:nvPr/>
        </p:nvSpPr>
        <p:spPr>
          <a:xfrm>
            <a:off x="4143372" y="3357562"/>
            <a:ext cx="1357322" cy="430887"/>
          </a:xfrm>
          <a:prstGeom prst="rect">
            <a:avLst/>
          </a:prstGeom>
          <a:noFill/>
        </p:spPr>
        <p:txBody>
          <a:bodyPr wrap="square" rtlCol="0">
            <a:spAutoFit/>
          </a:bodyPr>
          <a:lstStyle/>
          <a:p>
            <a:r>
              <a:rPr lang="en-US" sz="2200" b="1" dirty="0" smtClean="0">
                <a:latin typeface="Arial Rounded MT Bold" pitchFamily="34" charset="0"/>
              </a:rPr>
              <a:t>English</a:t>
            </a:r>
            <a:endParaRPr lang="ru-RU" sz="2200" b="1" dirty="0"/>
          </a:p>
        </p:txBody>
      </p:sp>
      <p:pic>
        <p:nvPicPr>
          <p:cNvPr id="2056" name="Picture 8" descr="ÐÐ°ÑÑÐ¸Ð½ÐºÐ¸ Ð¿Ð¾ Ð·Ð°Ð¿ÑÐ¾ÑÑ france flag"/>
          <p:cNvPicPr>
            <a:picLocks noChangeAspect="1" noChangeArrowheads="1"/>
          </p:cNvPicPr>
          <p:nvPr/>
        </p:nvPicPr>
        <p:blipFill>
          <a:blip r:embed="rId6"/>
          <a:srcRect/>
          <a:stretch>
            <a:fillRect/>
          </a:stretch>
        </p:blipFill>
        <p:spPr bwMode="auto">
          <a:xfrm>
            <a:off x="3643306" y="4000504"/>
            <a:ext cx="2143140" cy="1428760"/>
          </a:xfrm>
          <a:prstGeom prst="rect">
            <a:avLst/>
          </a:prstGeom>
          <a:noFill/>
        </p:spPr>
      </p:pic>
      <p:sp>
        <p:nvSpPr>
          <p:cNvPr id="12" name="TextBox 11"/>
          <p:cNvSpPr txBox="1"/>
          <p:nvPr/>
        </p:nvSpPr>
        <p:spPr>
          <a:xfrm>
            <a:off x="4071934" y="5643578"/>
            <a:ext cx="1357322" cy="430887"/>
          </a:xfrm>
          <a:prstGeom prst="rect">
            <a:avLst/>
          </a:prstGeom>
          <a:noFill/>
        </p:spPr>
        <p:txBody>
          <a:bodyPr wrap="square" rtlCol="0">
            <a:spAutoFit/>
          </a:bodyPr>
          <a:lstStyle/>
          <a:p>
            <a:r>
              <a:rPr lang="en-US" sz="2200" b="1" dirty="0" smtClean="0">
                <a:latin typeface="Arial Rounded MT Bold" pitchFamily="34" charset="0"/>
              </a:rPr>
              <a:t>French</a:t>
            </a:r>
            <a:endParaRPr lang="ru-RU" sz="2200" b="1" dirty="0"/>
          </a:p>
        </p:txBody>
      </p:sp>
      <p:pic>
        <p:nvPicPr>
          <p:cNvPr id="2058" name="Picture 10" descr="ÐÐ°ÑÑÐ¸Ð½ÐºÐ¸ Ð¿Ð¾ Ð·Ð°Ð¿ÑÐ¾ÑÑ spain flag"/>
          <p:cNvPicPr>
            <a:picLocks noChangeAspect="1" noChangeArrowheads="1"/>
          </p:cNvPicPr>
          <p:nvPr/>
        </p:nvPicPr>
        <p:blipFill>
          <a:blip r:embed="rId7" cstate="print"/>
          <a:srcRect/>
          <a:stretch>
            <a:fillRect/>
          </a:stretch>
        </p:blipFill>
        <p:spPr bwMode="auto">
          <a:xfrm>
            <a:off x="6500826" y="1785926"/>
            <a:ext cx="2036826" cy="1357354"/>
          </a:xfrm>
          <a:prstGeom prst="rect">
            <a:avLst/>
          </a:prstGeom>
          <a:noFill/>
        </p:spPr>
      </p:pic>
      <p:sp>
        <p:nvSpPr>
          <p:cNvPr id="14" name="TextBox 13"/>
          <p:cNvSpPr txBox="1"/>
          <p:nvPr/>
        </p:nvSpPr>
        <p:spPr>
          <a:xfrm>
            <a:off x="6786578" y="3357562"/>
            <a:ext cx="1357322" cy="430887"/>
          </a:xfrm>
          <a:prstGeom prst="rect">
            <a:avLst/>
          </a:prstGeom>
          <a:noFill/>
        </p:spPr>
        <p:txBody>
          <a:bodyPr wrap="square" rtlCol="0">
            <a:spAutoFit/>
          </a:bodyPr>
          <a:lstStyle/>
          <a:p>
            <a:r>
              <a:rPr lang="en-US" sz="2200" b="1" dirty="0" smtClean="0">
                <a:latin typeface="Arial Rounded MT Bold" pitchFamily="34" charset="0"/>
              </a:rPr>
              <a:t>Spanish</a:t>
            </a:r>
            <a:endParaRPr lang="ru-RU" sz="2200" b="1" dirty="0"/>
          </a:p>
        </p:txBody>
      </p:sp>
      <p:sp>
        <p:nvSpPr>
          <p:cNvPr id="2060" name="AutoShape 12" descr="ÐÐ°ÑÑÐ¸Ð½ÐºÐ¸ Ð¿Ð¾ Ð·Ð°Ð¿ÑÐ¾ÑÑ russ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ÐÐ°ÑÑÐ¸Ð½ÐºÐ¸ Ð¿Ð¾ Ð·Ð°Ð¿ÑÐ¾ÑÑ russ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ÐÐ°ÑÑÐ¸Ð½ÐºÐ¸ Ð¿Ð¾ Ð·Ð°Ð¿ÑÐ¾ÑÑ russ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ÐÐ°ÑÑÐ¸Ð½ÐºÐ¸ Ð¿Ð¾ Ð·Ð°Ð¿ÑÐ¾ÑÑ russ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8" name="Picture 20" descr="ÐÐ°ÑÑÐ¸Ð½ÐºÐ¸ Ð¿Ð¾ Ð·Ð°Ð¿ÑÐ¾ÑÑ russia flag"/>
          <p:cNvPicPr>
            <a:picLocks noChangeAspect="1" noChangeArrowheads="1"/>
          </p:cNvPicPr>
          <p:nvPr/>
        </p:nvPicPr>
        <p:blipFill>
          <a:blip r:embed="rId8"/>
          <a:srcRect/>
          <a:stretch>
            <a:fillRect/>
          </a:stretch>
        </p:blipFill>
        <p:spPr bwMode="auto">
          <a:xfrm>
            <a:off x="6572264" y="4000504"/>
            <a:ext cx="2035983" cy="1357322"/>
          </a:xfrm>
          <a:prstGeom prst="rect">
            <a:avLst/>
          </a:prstGeom>
          <a:noFill/>
        </p:spPr>
      </p:pic>
      <p:sp>
        <p:nvSpPr>
          <p:cNvPr id="20" name="TextBox 19"/>
          <p:cNvSpPr txBox="1"/>
          <p:nvPr/>
        </p:nvSpPr>
        <p:spPr>
          <a:xfrm>
            <a:off x="6929454" y="5572140"/>
            <a:ext cx="1357322" cy="430887"/>
          </a:xfrm>
          <a:prstGeom prst="rect">
            <a:avLst/>
          </a:prstGeom>
          <a:noFill/>
        </p:spPr>
        <p:txBody>
          <a:bodyPr wrap="square" rtlCol="0">
            <a:spAutoFit/>
          </a:bodyPr>
          <a:lstStyle/>
          <a:p>
            <a:r>
              <a:rPr lang="en-US" sz="2200" b="1" dirty="0" smtClean="0">
                <a:latin typeface="Arial Rounded MT Bold" pitchFamily="34" charset="0"/>
              </a:rPr>
              <a:t>Russian</a:t>
            </a:r>
            <a:endParaRPr lang="ru-RU"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3" name="Содержимое 2"/>
          <p:cNvSpPr>
            <a:spLocks noGrp="1"/>
          </p:cNvSpPr>
          <p:nvPr>
            <p:ph idx="1"/>
          </p:nvPr>
        </p:nvSpPr>
        <p:spPr/>
        <p:txBody>
          <a:bodyPr/>
          <a:lstStyle/>
          <a:p>
            <a:r>
              <a:rPr lang="en-US" b="1" dirty="0" smtClean="0"/>
              <a:t>The correct interpretation and translation of these six languages, in both spoken and written form, is very important to the work of the Organization, because this enables clear and concise communication on issues of global importance.</a:t>
            </a:r>
            <a:endParaRPr lang="ru-RU" b="1" dirty="0"/>
          </a:p>
        </p:txBody>
      </p:sp>
      <p:sp>
        <p:nvSpPr>
          <p:cNvPr id="24578" name="AutoShape 2" descr="ÐÐ°ÑÑÐ¸Ð½ÐºÐ¸ Ð¿Ð¾ Ð·Ð°Ð¿ÑÐ¾ÑÑ russia fla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Picture 2" descr="ÐÐ°ÑÑÐ¸Ð½ÐºÐ¸ Ð¿Ð¾ Ð·Ð°Ð¿ÑÐ¾ÑÑ united nations"/>
          <p:cNvPicPr>
            <a:picLocks noChangeAspect="1" noChangeArrowheads="1"/>
          </p:cNvPicPr>
          <p:nvPr/>
        </p:nvPicPr>
        <p:blipFill>
          <a:blip r:embed="rId2" cstate="print"/>
          <a:srcRect/>
          <a:stretch>
            <a:fillRect/>
          </a:stretch>
        </p:blipFill>
        <p:spPr bwMode="auto">
          <a:xfrm>
            <a:off x="3571868" y="5072074"/>
            <a:ext cx="1851161" cy="15716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3" cstate="print"/>
          <a:srcRect/>
          <a:stretch>
            <a:fillRect/>
          </a:stretch>
        </p:blipFill>
        <p:spPr bwMode="auto">
          <a:xfrm>
            <a:off x="7358082" y="0"/>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pic>
        <p:nvPicPr>
          <p:cNvPr id="4" name="Multilingualism and the UN.mp4">
            <a:hlinkClick r:id="" action="ppaction://media"/>
          </p:cNvPr>
          <p:cNvPicPr>
            <a:picLocks noGrp="1" noRot="1" noChangeAspect="1"/>
          </p:cNvPicPr>
          <p:nvPr>
            <p:ph idx="1"/>
            <a:videoFile r:link="rId1"/>
          </p:nvPr>
        </p:nvPicPr>
        <p:blipFill>
          <a:blip r:embed="rId4"/>
          <a:stretch>
            <a:fillRect/>
          </a:stretch>
        </p:blipFill>
        <p:spPr>
          <a:xfrm>
            <a:off x="-64" y="1500175"/>
            <a:ext cx="9144064" cy="5143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97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6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3" cstate="print"/>
          <a:srcRect/>
          <a:stretch>
            <a:fillRect/>
          </a:stretch>
        </p:blipFill>
        <p:spPr bwMode="auto">
          <a:xfrm>
            <a:off x="7358082" y="0"/>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pic>
        <p:nvPicPr>
          <p:cNvPr id="7" name="Multilingualism is a Core Value of the United Nations.mp4">
            <a:hlinkClick r:id="" action="ppaction://media"/>
          </p:cNvPr>
          <p:cNvPicPr>
            <a:picLocks noGrp="1" noRot="1" noChangeAspect="1"/>
          </p:cNvPicPr>
          <p:nvPr>
            <p:ph idx="1"/>
            <a:videoFile r:link="rId1"/>
          </p:nvPr>
        </p:nvPicPr>
        <p:blipFill>
          <a:blip r:embed="rId4"/>
          <a:stretch>
            <a:fillRect/>
          </a:stretch>
        </p:blipFill>
        <p:spPr>
          <a:xfrm>
            <a:off x="-63" y="1357298"/>
            <a:ext cx="9144063" cy="5143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8000">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5286388"/>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6" name="Содержимое 5"/>
          <p:cNvSpPr>
            <a:spLocks noGrp="1"/>
          </p:cNvSpPr>
          <p:nvPr>
            <p:ph idx="1"/>
          </p:nvPr>
        </p:nvSpPr>
        <p:spPr/>
        <p:txBody>
          <a:bodyPr/>
          <a:lstStyle/>
          <a:p>
            <a:r>
              <a:rPr lang="en-US" sz="3600" dirty="0" smtClean="0"/>
              <a:t>A delegate may speak in </a:t>
            </a:r>
            <a:r>
              <a:rPr lang="en-US" sz="3600" b="1" dirty="0" smtClean="0">
                <a:solidFill>
                  <a:srgbClr val="0070C0"/>
                </a:solidFill>
              </a:rPr>
              <a:t>any official</a:t>
            </a:r>
            <a:r>
              <a:rPr lang="en-US" sz="3600" dirty="0" smtClean="0"/>
              <a:t> UN language. </a:t>
            </a:r>
          </a:p>
          <a:p>
            <a:r>
              <a:rPr lang="en-US" sz="3600" dirty="0" smtClean="0"/>
              <a:t>If a non-official language is spoken -  </a:t>
            </a:r>
            <a:r>
              <a:rPr lang="en-US" sz="3600" b="1" dirty="0" smtClean="0">
                <a:solidFill>
                  <a:srgbClr val="0070C0"/>
                </a:solidFill>
              </a:rPr>
              <a:t>provide</a:t>
            </a:r>
            <a:r>
              <a:rPr lang="en-US" sz="3600" dirty="0" smtClean="0"/>
              <a:t> either an </a:t>
            </a:r>
            <a:r>
              <a:rPr lang="en-US" sz="3600" b="1" dirty="0" smtClean="0">
                <a:solidFill>
                  <a:srgbClr val="0070C0"/>
                </a:solidFill>
              </a:rPr>
              <a:t>interpretation</a:t>
            </a:r>
            <a:r>
              <a:rPr lang="en-US" sz="3600" dirty="0" smtClean="0"/>
              <a:t> or </a:t>
            </a:r>
            <a:r>
              <a:rPr lang="en-US" sz="3600" b="1" dirty="0" smtClean="0">
                <a:solidFill>
                  <a:srgbClr val="0070C0"/>
                </a:solidFill>
              </a:rPr>
              <a:t>a written text </a:t>
            </a:r>
            <a:r>
              <a:rPr lang="en-US" sz="3600" dirty="0" smtClean="0"/>
              <a:t>of the statement in one of the official languages.</a:t>
            </a:r>
            <a:endParaRPr lang="ru-RU"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5429264"/>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6" name="Содержимое 5"/>
          <p:cNvSpPr>
            <a:spLocks noGrp="1"/>
          </p:cNvSpPr>
          <p:nvPr>
            <p:ph idx="1"/>
          </p:nvPr>
        </p:nvSpPr>
        <p:spPr/>
        <p:txBody>
          <a:bodyPr/>
          <a:lstStyle/>
          <a:p>
            <a:r>
              <a:rPr lang="en-US" sz="3600" dirty="0" smtClean="0"/>
              <a:t>By promoting </a:t>
            </a:r>
            <a:r>
              <a:rPr lang="en-US" sz="3600" b="1" dirty="0" smtClean="0">
                <a:solidFill>
                  <a:srgbClr val="0070C0"/>
                </a:solidFill>
              </a:rPr>
              <a:t>tolerance</a:t>
            </a:r>
            <a:r>
              <a:rPr lang="en-US" sz="3600" dirty="0" smtClean="0"/>
              <a:t>, multilingualism also ensures </a:t>
            </a:r>
            <a:r>
              <a:rPr lang="en-US" sz="3600" b="1" dirty="0" smtClean="0">
                <a:solidFill>
                  <a:srgbClr val="0070C0"/>
                </a:solidFill>
              </a:rPr>
              <a:t>increased participation </a:t>
            </a:r>
            <a:r>
              <a:rPr lang="en-US" sz="3600" dirty="0" smtClean="0"/>
              <a:t>of all Member States in the Organization’s work, as well as </a:t>
            </a:r>
            <a:r>
              <a:rPr lang="en-US" sz="3600" b="1" dirty="0" smtClean="0">
                <a:solidFill>
                  <a:srgbClr val="0070C0"/>
                </a:solidFill>
              </a:rPr>
              <a:t>greater effectiveness</a:t>
            </a:r>
            <a:r>
              <a:rPr lang="en-US" sz="3600" dirty="0" smtClean="0"/>
              <a:t>, </a:t>
            </a:r>
            <a:r>
              <a:rPr lang="en-US" sz="3600" b="1" dirty="0" smtClean="0">
                <a:solidFill>
                  <a:srgbClr val="0070C0"/>
                </a:solidFill>
              </a:rPr>
              <a:t>better outcomes</a:t>
            </a:r>
            <a:r>
              <a:rPr lang="en-US" sz="3600" dirty="0" smtClean="0"/>
              <a:t> and </a:t>
            </a:r>
            <a:r>
              <a:rPr lang="en-US" sz="3600" b="1" dirty="0" smtClean="0">
                <a:solidFill>
                  <a:srgbClr val="0070C0"/>
                </a:solidFill>
              </a:rPr>
              <a:t>more involvement</a:t>
            </a:r>
            <a:r>
              <a:rPr lang="en-US" sz="3600" dirty="0" smtClean="0"/>
              <a:t>.</a:t>
            </a:r>
            <a:endParaRPr lang="ru-RU"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5286388"/>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6" name="Содержимое 5"/>
          <p:cNvSpPr>
            <a:spLocks noGrp="1"/>
          </p:cNvSpPr>
          <p:nvPr>
            <p:ph idx="1"/>
          </p:nvPr>
        </p:nvSpPr>
        <p:spPr/>
        <p:txBody>
          <a:bodyPr/>
          <a:lstStyle/>
          <a:p>
            <a:r>
              <a:rPr lang="en-US" sz="3600" dirty="0" smtClean="0"/>
              <a:t>Department of General Assembly and Conference Management (DGACM)</a:t>
            </a:r>
          </a:p>
          <a:p>
            <a:r>
              <a:rPr lang="ru-RU" sz="3600" dirty="0" smtClean="0"/>
              <a:t>Департамент по делам Генеральной Ассамблеи </a:t>
            </a:r>
            <a:br>
              <a:rPr lang="ru-RU" sz="3600" dirty="0" smtClean="0"/>
            </a:br>
            <a:r>
              <a:rPr lang="ru-RU" sz="3600" dirty="0" smtClean="0"/>
              <a:t>и </a:t>
            </a:r>
            <a:r>
              <a:rPr lang="ru-RU" sz="3600" dirty="0" err="1" smtClean="0"/>
              <a:t>конференционному</a:t>
            </a:r>
            <a:r>
              <a:rPr lang="ru-RU" sz="3600" dirty="0" smtClean="0"/>
              <a:t> управлению (ДГАКУ)</a:t>
            </a:r>
            <a:endParaRPr lang="en-US" sz="3600" dirty="0" smtClean="0"/>
          </a:p>
          <a:p>
            <a:r>
              <a:rPr lang="en-US" sz="3600" dirty="0" smtClean="0"/>
              <a:t>http://www.un.org/ru/hq/dgacm/</a:t>
            </a:r>
          </a:p>
          <a:p>
            <a:endParaRPr lang="ru-RU" sz="3600"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214282" y="4786322"/>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6" name="Содержимое 5"/>
          <p:cNvSpPr>
            <a:spLocks noGrp="1"/>
          </p:cNvSpPr>
          <p:nvPr>
            <p:ph idx="1"/>
          </p:nvPr>
        </p:nvSpPr>
        <p:spPr>
          <a:xfrm>
            <a:off x="1000100" y="1142984"/>
            <a:ext cx="7315200" cy="4114800"/>
          </a:xfrm>
        </p:spPr>
        <p:txBody>
          <a:bodyPr/>
          <a:lstStyle/>
          <a:p>
            <a:pPr algn="ctr">
              <a:buNone/>
            </a:pPr>
            <a:r>
              <a:rPr lang="en-US" b="1" dirty="0" smtClean="0"/>
              <a:t>Universities Outreach </a:t>
            </a:r>
            <a:r>
              <a:rPr lang="en-US" b="1" dirty="0" err="1" smtClean="0"/>
              <a:t>Programme</a:t>
            </a:r>
            <a:endParaRPr lang="en-US" b="1" dirty="0" smtClean="0"/>
          </a:p>
          <a:p>
            <a:r>
              <a:rPr lang="en-US" dirty="0" smtClean="0"/>
              <a:t>language careers </a:t>
            </a:r>
            <a:endParaRPr lang="ru-RU" dirty="0" smtClean="0"/>
          </a:p>
          <a:p>
            <a:r>
              <a:rPr lang="en-US" dirty="0" smtClean="0"/>
              <a:t>schools</a:t>
            </a:r>
            <a:endParaRPr lang="ru-RU" dirty="0" smtClean="0"/>
          </a:p>
          <a:p>
            <a:endParaRPr lang="ru-RU" dirty="0"/>
          </a:p>
        </p:txBody>
      </p:sp>
      <p:pic>
        <p:nvPicPr>
          <p:cNvPr id="1026" name="Picture 2">
            <a:hlinkClick r:id="rId3"/>
          </p:cNvPr>
          <p:cNvPicPr>
            <a:picLocks noChangeAspect="1" noChangeArrowheads="1"/>
          </p:cNvPicPr>
          <p:nvPr/>
        </p:nvPicPr>
        <p:blipFill>
          <a:blip r:embed="rId4"/>
          <a:srcRect/>
          <a:stretch>
            <a:fillRect/>
          </a:stretch>
        </p:blipFill>
        <p:spPr bwMode="auto">
          <a:xfrm>
            <a:off x="3286116" y="2285992"/>
            <a:ext cx="5392038" cy="3765762"/>
          </a:xfrm>
          <a:prstGeom prst="rect">
            <a:avLst/>
          </a:prstGeom>
          <a:noFill/>
          <a:ln w="9525">
            <a:noFill/>
            <a:miter lim="800000"/>
            <a:headEnd/>
            <a:tailEnd/>
          </a:ln>
          <a:effectLst/>
        </p:spPr>
      </p:pic>
      <p:sp>
        <p:nvSpPr>
          <p:cNvPr id="7" name="TextBox 6"/>
          <p:cNvSpPr txBox="1"/>
          <p:nvPr/>
        </p:nvSpPr>
        <p:spPr>
          <a:xfrm>
            <a:off x="428596" y="6072206"/>
            <a:ext cx="8143932" cy="461665"/>
          </a:xfrm>
          <a:prstGeom prst="rect">
            <a:avLst/>
          </a:prstGeom>
          <a:noFill/>
        </p:spPr>
        <p:txBody>
          <a:bodyPr wrap="square" rtlCol="0">
            <a:spAutoFit/>
          </a:bodyPr>
          <a:lstStyle/>
          <a:p>
            <a:r>
              <a:rPr lang="en-US" sz="2400" dirty="0" smtClean="0">
                <a:solidFill>
                  <a:schemeClr val="tx2"/>
                </a:solidFill>
              </a:rPr>
              <a:t>https://languagecareers.un.org/dgacm/Langs.nsf/home.xsp</a:t>
            </a:r>
            <a:endParaRPr lang="ru-RU" sz="2400"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215206" y="5286388"/>
            <a:ext cx="1493971" cy="1268382"/>
          </a:xfrm>
          <a:prstGeom prst="rect">
            <a:avLst/>
          </a:prstGeom>
          <a:noFill/>
        </p:spPr>
      </p:pic>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6" name="Содержимое 5"/>
          <p:cNvSpPr>
            <a:spLocks noGrp="1"/>
          </p:cNvSpPr>
          <p:nvPr>
            <p:ph idx="1"/>
          </p:nvPr>
        </p:nvSpPr>
        <p:spPr/>
        <p:txBody>
          <a:bodyPr/>
          <a:lstStyle/>
          <a:p>
            <a:r>
              <a:rPr lang="en-US" sz="3600" dirty="0" smtClean="0"/>
              <a:t>several hundred language professionals </a:t>
            </a:r>
          </a:p>
          <a:p>
            <a:r>
              <a:rPr lang="en-US" sz="3600" dirty="0" smtClean="0"/>
              <a:t>New York, Geneva, Vienna and Nairobi. </a:t>
            </a:r>
          </a:p>
          <a:p>
            <a:r>
              <a:rPr lang="en-US" sz="3600" dirty="0" smtClean="0"/>
              <a:t>regional commissions of the UN in Addis Ababa, Bangkok, Beirut and Santiago. </a:t>
            </a:r>
            <a:endParaRPr 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ÐÐ°ÑÑÐ¸Ð½ÐºÐ¸ Ð¿Ð¾ Ð·Ð°Ð¿ÑÐ¾ÑÑ Ð¿ÐµÑÐµÐ²Ð¾Ð´ÑÐ¸Ðº Ð² ÐºÐ°Ð±Ð¸Ð½Ðµ"/>
          <p:cNvPicPr>
            <a:picLocks noChangeAspect="1" noChangeArrowheads="1"/>
          </p:cNvPicPr>
          <p:nvPr/>
        </p:nvPicPr>
        <p:blipFill>
          <a:blip r:embed="rId2"/>
          <a:srcRect/>
          <a:stretch>
            <a:fillRect/>
          </a:stretch>
        </p:blipFill>
        <p:spPr bwMode="auto">
          <a:xfrm>
            <a:off x="428596" y="1143000"/>
            <a:ext cx="8572500" cy="5715000"/>
          </a:xfrm>
          <a:prstGeom prst="rect">
            <a:avLst/>
          </a:prstGeom>
          <a:noFill/>
        </p:spPr>
      </p:pic>
      <p:sp>
        <p:nvSpPr>
          <p:cNvPr id="2" name="Заголовок 1"/>
          <p:cNvSpPr>
            <a:spLocks noGrp="1"/>
          </p:cNvSpPr>
          <p:nvPr>
            <p:ph type="title"/>
          </p:nvPr>
        </p:nvSpPr>
        <p:spPr/>
        <p:txBody>
          <a:bodyPr/>
          <a:lstStyle/>
          <a:p>
            <a:r>
              <a:rPr lang="ru-RU" b="1" dirty="0" smtClean="0">
                <a:latin typeface="Bookman Old Style" pitchFamily="18" charset="0"/>
              </a:rPr>
              <a:t>Виды перевода:</a:t>
            </a:r>
            <a:endParaRPr lang="ru-RU" b="1" dirty="0">
              <a:latin typeface="Bookman Old Style" pitchFamily="18" charset="0"/>
            </a:endParaRPr>
          </a:p>
        </p:txBody>
      </p:sp>
      <p:pic>
        <p:nvPicPr>
          <p:cNvPr id="1026" name="Picture 2" descr="C:\Users\1\Desktop\Унив. округ\1200px-UNITED_NATIONS_-_PREAMBLE_TO_THE_CHARTER_OF_THE_UNITED_NATIONS_-_NARA_-_515901.jpg"/>
          <p:cNvPicPr>
            <a:picLocks noGrp="1" noChangeAspect="1" noChangeArrowheads="1"/>
          </p:cNvPicPr>
          <p:nvPr>
            <p:ph idx="1"/>
          </p:nvPr>
        </p:nvPicPr>
        <p:blipFill>
          <a:blip r:embed="rId3"/>
          <a:srcRect/>
          <a:stretch>
            <a:fillRect/>
          </a:stretch>
        </p:blipFill>
        <p:spPr bwMode="auto">
          <a:xfrm>
            <a:off x="642910" y="1500173"/>
            <a:ext cx="3429024" cy="4529169"/>
          </a:xfrm>
          <a:prstGeom prst="rect">
            <a:avLst/>
          </a:prstGeom>
          <a:noFill/>
        </p:spPr>
      </p:pic>
      <p:pic>
        <p:nvPicPr>
          <p:cNvPr id="1027" name="Picture 3" descr="C:\Users\1\Desktop\Унив. округ\DglQToOXUAAr3yD.jpg"/>
          <p:cNvPicPr>
            <a:picLocks noChangeAspect="1" noChangeArrowheads="1"/>
          </p:cNvPicPr>
          <p:nvPr/>
        </p:nvPicPr>
        <p:blipFill>
          <a:blip r:embed="rId4"/>
          <a:srcRect/>
          <a:stretch>
            <a:fillRect/>
          </a:stretch>
        </p:blipFill>
        <p:spPr bwMode="auto">
          <a:xfrm>
            <a:off x="4572000" y="1071546"/>
            <a:ext cx="4053005" cy="5292280"/>
          </a:xfrm>
          <a:prstGeom prst="rect">
            <a:avLst/>
          </a:prstGeom>
          <a:noFill/>
        </p:spPr>
      </p:pic>
      <p:pic>
        <p:nvPicPr>
          <p:cNvPr id="1031" name="Picture 7" descr="ÐÐ¾ÑÐ¾Ð¶ÐµÐµ Ð¸Ð·Ð¾Ð±ÑÐ°Ð¶ÐµÐ½Ð¸Ðµ"/>
          <p:cNvPicPr>
            <a:picLocks noChangeAspect="1" noChangeArrowheads="1"/>
          </p:cNvPicPr>
          <p:nvPr/>
        </p:nvPicPr>
        <p:blipFill>
          <a:blip r:embed="rId5"/>
          <a:srcRect/>
          <a:stretch>
            <a:fillRect/>
          </a:stretch>
        </p:blipFill>
        <p:spPr bwMode="auto">
          <a:xfrm>
            <a:off x="857224" y="1428736"/>
            <a:ext cx="7620000" cy="5076826"/>
          </a:xfrm>
          <a:prstGeom prst="rect">
            <a:avLst/>
          </a:prstGeom>
          <a:noFill/>
        </p:spPr>
      </p:pic>
      <p:sp>
        <p:nvSpPr>
          <p:cNvPr id="6" name="TextBox 5"/>
          <p:cNvSpPr txBox="1"/>
          <p:nvPr/>
        </p:nvSpPr>
        <p:spPr>
          <a:xfrm>
            <a:off x="1928794" y="1285860"/>
            <a:ext cx="5500726" cy="553998"/>
          </a:xfrm>
          <a:prstGeom prst="rect">
            <a:avLst/>
          </a:prstGeom>
          <a:noFill/>
        </p:spPr>
        <p:txBody>
          <a:bodyPr wrap="square" rtlCol="0">
            <a:spAutoFit/>
          </a:bodyPr>
          <a:lstStyle/>
          <a:p>
            <a:r>
              <a:rPr lang="ru-RU" sz="3000" b="1" dirty="0" smtClean="0">
                <a:latin typeface="Bookman Old Style" pitchFamily="18" charset="0"/>
              </a:rPr>
              <a:t>Письменный</a:t>
            </a:r>
            <a:endParaRPr lang="ru-RU" sz="3000" b="1" dirty="0">
              <a:latin typeface="Bookman Old Style" pitchFamily="18" charset="0"/>
            </a:endParaRPr>
          </a:p>
        </p:txBody>
      </p:sp>
      <p:sp>
        <p:nvSpPr>
          <p:cNvPr id="9" name="TextBox 8"/>
          <p:cNvSpPr txBox="1"/>
          <p:nvPr/>
        </p:nvSpPr>
        <p:spPr>
          <a:xfrm>
            <a:off x="1928794" y="1928802"/>
            <a:ext cx="5500726" cy="553998"/>
          </a:xfrm>
          <a:prstGeom prst="rect">
            <a:avLst/>
          </a:prstGeom>
          <a:noFill/>
        </p:spPr>
        <p:txBody>
          <a:bodyPr wrap="square" rtlCol="0">
            <a:spAutoFit/>
          </a:bodyPr>
          <a:lstStyle/>
          <a:p>
            <a:r>
              <a:rPr lang="ru-RU" sz="3000" b="1" dirty="0" smtClean="0">
                <a:latin typeface="Bookman Old Style" pitchFamily="18" charset="0"/>
              </a:rPr>
              <a:t>Устный</a:t>
            </a:r>
            <a:endParaRPr lang="ru-RU" sz="3000" b="1" dirty="0">
              <a:latin typeface="Bookman Old Style" pitchFamily="18" charset="0"/>
            </a:endParaRPr>
          </a:p>
        </p:txBody>
      </p:sp>
      <p:sp>
        <p:nvSpPr>
          <p:cNvPr id="10" name="TextBox 9"/>
          <p:cNvSpPr txBox="1"/>
          <p:nvPr/>
        </p:nvSpPr>
        <p:spPr>
          <a:xfrm>
            <a:off x="3000364" y="2643182"/>
            <a:ext cx="5500726" cy="553998"/>
          </a:xfrm>
          <a:prstGeom prst="rect">
            <a:avLst/>
          </a:prstGeom>
          <a:noFill/>
        </p:spPr>
        <p:txBody>
          <a:bodyPr wrap="square" rtlCol="0">
            <a:spAutoFit/>
          </a:bodyPr>
          <a:lstStyle/>
          <a:p>
            <a:r>
              <a:rPr lang="ru-RU" sz="3000" b="1" dirty="0" smtClean="0">
                <a:latin typeface="Bookman Old Style" pitchFamily="18" charset="0"/>
              </a:rPr>
              <a:t>Последовательный</a:t>
            </a:r>
            <a:endParaRPr lang="ru-RU" sz="3000" b="1" dirty="0">
              <a:latin typeface="Bookman Old Style" pitchFamily="18" charset="0"/>
            </a:endParaRPr>
          </a:p>
        </p:txBody>
      </p:sp>
      <p:sp>
        <p:nvSpPr>
          <p:cNvPr id="11" name="TextBox 10"/>
          <p:cNvSpPr txBox="1"/>
          <p:nvPr/>
        </p:nvSpPr>
        <p:spPr>
          <a:xfrm>
            <a:off x="3143240" y="3429000"/>
            <a:ext cx="5500726" cy="553998"/>
          </a:xfrm>
          <a:prstGeom prst="rect">
            <a:avLst/>
          </a:prstGeom>
          <a:noFill/>
        </p:spPr>
        <p:txBody>
          <a:bodyPr wrap="square" rtlCol="0">
            <a:spAutoFit/>
          </a:bodyPr>
          <a:lstStyle/>
          <a:p>
            <a:r>
              <a:rPr lang="ru-RU" sz="3000" b="1" dirty="0" smtClean="0">
                <a:latin typeface="Bookman Old Style" pitchFamily="18" charset="0"/>
              </a:rPr>
              <a:t>Синхронный</a:t>
            </a:r>
            <a:endParaRPr lang="ru-RU" sz="3000" b="1" dirty="0">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3"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3"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ntr" presetSubtype="0" fill="hold" grpId="4"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2"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P spid="9" grpId="0"/>
      <p:bldP spid="9" grpId="1"/>
      <p:bldP spid="9" grpId="2"/>
      <p:bldP spid="10" grpId="0"/>
      <p:bldP spid="10" grpId="2"/>
      <p:bldP spid="10" grpId="3"/>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Multilingualism in the UN</a:t>
            </a:r>
            <a:endParaRPr lang="ru-RU" dirty="0"/>
          </a:p>
        </p:txBody>
      </p:sp>
      <p:sp>
        <p:nvSpPr>
          <p:cNvPr id="3" name="Содержимое 2"/>
          <p:cNvSpPr>
            <a:spLocks noGrp="1"/>
          </p:cNvSpPr>
          <p:nvPr>
            <p:ph idx="1"/>
          </p:nvPr>
        </p:nvSpPr>
        <p:spPr>
          <a:xfrm>
            <a:off x="214282" y="2500305"/>
            <a:ext cx="8786874" cy="3000397"/>
          </a:xfrm>
        </p:spPr>
        <p:txBody>
          <a:bodyPr numCol="2"/>
          <a:lstStyle/>
          <a:p>
            <a:r>
              <a:rPr lang="en-US" sz="3300" dirty="0" smtClean="0"/>
              <a:t>interpreters, </a:t>
            </a:r>
          </a:p>
          <a:p>
            <a:r>
              <a:rPr lang="en-US" sz="3300" dirty="0" smtClean="0"/>
              <a:t>translators, </a:t>
            </a:r>
          </a:p>
          <a:p>
            <a:r>
              <a:rPr lang="en-US" sz="3300" dirty="0" smtClean="0"/>
              <a:t>editors, </a:t>
            </a:r>
          </a:p>
          <a:p>
            <a:r>
              <a:rPr lang="en-US" sz="3300" dirty="0" smtClean="0"/>
              <a:t>verbatim reporters, </a:t>
            </a:r>
          </a:p>
          <a:p>
            <a:endParaRPr lang="en-US" sz="3300" dirty="0" smtClean="0"/>
          </a:p>
          <a:p>
            <a:r>
              <a:rPr lang="en-US" sz="3300" dirty="0" smtClean="0"/>
              <a:t>terminologists, </a:t>
            </a:r>
          </a:p>
          <a:p>
            <a:r>
              <a:rPr lang="en-US" sz="3300" dirty="0" smtClean="0"/>
              <a:t>reference assistants, </a:t>
            </a:r>
          </a:p>
          <a:p>
            <a:r>
              <a:rPr lang="en-US" sz="3300" dirty="0" smtClean="0"/>
              <a:t>copy preparers,</a:t>
            </a:r>
          </a:p>
          <a:p>
            <a:r>
              <a:rPr lang="en-US" sz="3300" dirty="0" smtClean="0"/>
              <a:t>proofreaders.</a:t>
            </a:r>
            <a:endParaRPr lang="ru-RU" sz="3300" dirty="0" smtClean="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215206" y="5286388"/>
            <a:ext cx="1493971" cy="1268382"/>
          </a:xfrm>
          <a:prstGeom prst="rect">
            <a:avLst/>
          </a:prstGeom>
          <a:noFill/>
        </p:spPr>
      </p:pic>
      <p:sp>
        <p:nvSpPr>
          <p:cNvPr id="6" name="Прямоугольник 5"/>
          <p:cNvSpPr/>
          <p:nvPr/>
        </p:nvSpPr>
        <p:spPr>
          <a:xfrm>
            <a:off x="2214546" y="1428736"/>
            <a:ext cx="6143668" cy="584775"/>
          </a:xfrm>
          <a:prstGeom prst="rect">
            <a:avLst/>
          </a:prstGeom>
        </p:spPr>
        <p:txBody>
          <a:bodyPr wrap="square">
            <a:spAutoFit/>
          </a:bodyPr>
          <a:lstStyle/>
          <a:p>
            <a:pPr marL="342900" lvl="0" indent="-342900" algn="ctr" fontAlgn="base">
              <a:spcBef>
                <a:spcPct val="20000"/>
              </a:spcBef>
              <a:spcAft>
                <a:spcPct val="0"/>
              </a:spcAft>
            </a:pPr>
            <a:r>
              <a:rPr lang="en-US" sz="3200" b="1" kern="0" dirty="0" smtClean="0">
                <a:solidFill>
                  <a:srgbClr val="4D4D4D"/>
                </a:solidFill>
              </a:rPr>
              <a:t>“Language professionals”: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Language Days</a:t>
            </a:r>
            <a:endParaRPr lang="ru-RU" b="1" dirty="0"/>
          </a:p>
        </p:txBody>
      </p:sp>
      <p:sp>
        <p:nvSpPr>
          <p:cNvPr id="3" name="Содержимое 2"/>
          <p:cNvSpPr>
            <a:spLocks noGrp="1"/>
          </p:cNvSpPr>
          <p:nvPr>
            <p:ph idx="1"/>
          </p:nvPr>
        </p:nvSpPr>
        <p:spPr>
          <a:xfrm>
            <a:off x="5072066" y="3143248"/>
            <a:ext cx="1857388" cy="571504"/>
          </a:xfrm>
        </p:spPr>
        <p:txBody>
          <a:bodyPr/>
          <a:lstStyle/>
          <a:p>
            <a:pPr lvl="0">
              <a:buNone/>
            </a:pPr>
            <a:r>
              <a:rPr lang="ru-RU" sz="3400" b="1" kern="1200" dirty="0" err="1" smtClean="0">
                <a:latin typeface="Aharoni" pitchFamily="2" charset="-79"/>
                <a:cs typeface="Aharoni" pitchFamily="2" charset="-79"/>
              </a:rPr>
              <a:t>Russian</a:t>
            </a:r>
            <a:endParaRPr lang="ru-RU" sz="3400" b="1" kern="1200" dirty="0" smtClean="0">
              <a:latin typeface="Aharoni" pitchFamily="2" charset="-79"/>
              <a:cs typeface="Aharoni" pitchFamily="2" charset="-79"/>
            </a:endParaRPr>
          </a:p>
        </p:txBody>
      </p:sp>
      <p:sp>
        <p:nvSpPr>
          <p:cNvPr id="1026" name="AutoShape 2" descr="ÐÐ°ÑÑÐ¸Ð½ÐºÐ¸ Ð¿Ð¾ Ð·Ð°Ð¿ÑÐ¾ÑÑ 18 Ð²ÑÑÑÑÐ¸ÑÐº ÐºÐ°Ð»ÐµÐ½Ð´Ð°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ÐÐ°ÑÑÐ¸Ð½ÐºÐ¸ Ð¿Ð¾ Ð·Ð°Ð¿ÑÐ¾ÑÑ 18 Ð²ÑÑÑÑÐ¸ÑÐº ÐºÐ°Ð»ÐµÐ½Ð´Ð°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ÐÐ°ÑÑÐ¸Ð½ÐºÐ¸ Ð¿Ð¾ Ð·Ð°Ð¿ÑÐ¾ÑÑ 18 Ð²ÑÑÑÑÐ¸ÑÐº ÐºÐ°Ð»ÐµÐ½Ð´Ð°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ÐÐ°ÑÑÐ¸Ð½ÐºÐ¸ Ð¿Ð¾ Ð·Ð°Ð¿ÑÐ¾ÑÑ 18 Ð²ÑÑÑÑÐ¸ÑÐº ÐºÐ°Ð»ÐµÐ½Ð´Ð°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descr="ÐÐ°ÑÑÐ¸Ð½ÐºÐ¸ Ð¿Ð¾ Ð·Ð°Ð¿ÑÐ¾ÑÑ 18 Ð²ÑÑÑÑÐ¸ÑÐº ÐºÐ°Ð»ÐµÐ½Ð´Ð°ÑÑ"/>
          <p:cNvPicPr>
            <a:picLocks noChangeAspect="1" noChangeArrowheads="1"/>
          </p:cNvPicPr>
          <p:nvPr/>
        </p:nvPicPr>
        <p:blipFill>
          <a:blip r:embed="rId2" cstate="print"/>
          <a:srcRect l="19261" t="1526" r="10987" b="6155"/>
          <a:stretch>
            <a:fillRect/>
          </a:stretch>
        </p:blipFill>
        <p:spPr bwMode="auto">
          <a:xfrm>
            <a:off x="2571736" y="1214422"/>
            <a:ext cx="1133476" cy="1500198"/>
          </a:xfrm>
          <a:prstGeom prst="rect">
            <a:avLst/>
          </a:prstGeom>
          <a:noFill/>
        </p:spPr>
      </p:pic>
      <p:sp>
        <p:nvSpPr>
          <p:cNvPr id="10" name="TextBox 9"/>
          <p:cNvSpPr txBox="1"/>
          <p:nvPr/>
        </p:nvSpPr>
        <p:spPr>
          <a:xfrm>
            <a:off x="714348" y="1571612"/>
            <a:ext cx="2643206" cy="615553"/>
          </a:xfrm>
          <a:prstGeom prst="rect">
            <a:avLst/>
          </a:prstGeom>
          <a:noFill/>
        </p:spPr>
        <p:txBody>
          <a:bodyPr wrap="square" rtlCol="0">
            <a:spAutoFit/>
          </a:bodyPr>
          <a:lstStyle/>
          <a:p>
            <a:r>
              <a:rPr lang="en-US" sz="3400" b="1" dirty="0" smtClean="0">
                <a:latin typeface="Aharoni" pitchFamily="2" charset="-79"/>
                <a:cs typeface="Aharoni" pitchFamily="2" charset="-79"/>
              </a:rPr>
              <a:t>Arabic</a:t>
            </a:r>
            <a:endParaRPr lang="ru-RU" sz="3400" b="1" dirty="0" smtClean="0">
              <a:cs typeface="Aharoni" pitchFamily="2" charset="-79"/>
            </a:endParaRPr>
          </a:p>
        </p:txBody>
      </p:sp>
      <p:sp>
        <p:nvSpPr>
          <p:cNvPr id="11" name="Прямоугольник 10"/>
          <p:cNvSpPr/>
          <p:nvPr/>
        </p:nvSpPr>
        <p:spPr>
          <a:xfrm>
            <a:off x="2428860" y="3143248"/>
            <a:ext cx="1766830" cy="615553"/>
          </a:xfrm>
          <a:prstGeom prst="rect">
            <a:avLst/>
          </a:prstGeom>
        </p:spPr>
        <p:txBody>
          <a:bodyPr wrap="none">
            <a:spAutoFit/>
          </a:bodyPr>
          <a:lstStyle/>
          <a:p>
            <a:r>
              <a:rPr lang="ru-RU" sz="3400" b="1" dirty="0" err="1" smtClean="0">
                <a:latin typeface="Aharoni" pitchFamily="2" charset="-79"/>
                <a:cs typeface="Aharoni" pitchFamily="2" charset="-79"/>
              </a:rPr>
              <a:t>Chinese</a:t>
            </a:r>
            <a:endParaRPr lang="ru-RU" sz="3400" b="1" dirty="0" smtClean="0">
              <a:latin typeface="Aharoni" pitchFamily="2" charset="-79"/>
              <a:cs typeface="Aharoni" pitchFamily="2" charset="-79"/>
            </a:endParaRPr>
          </a:p>
        </p:txBody>
      </p:sp>
      <p:pic>
        <p:nvPicPr>
          <p:cNvPr id="1039" name="Picture 15" descr="ÐÐ°ÑÑÐ¸Ð½ÐºÐ¸ Ð¿Ð¾ Ð·Ð°Ð¿ÑÐ¾ÑÑ 20 april ÐºÐ°Ð»ÐµÐ½Ð´Ð°ÑÑ"/>
          <p:cNvPicPr>
            <a:picLocks noChangeAspect="1" noChangeArrowheads="1"/>
          </p:cNvPicPr>
          <p:nvPr/>
        </p:nvPicPr>
        <p:blipFill>
          <a:blip r:embed="rId3"/>
          <a:srcRect l="11494" t="2874" r="10918" b="2297"/>
          <a:stretch>
            <a:fillRect/>
          </a:stretch>
        </p:blipFill>
        <p:spPr bwMode="auto">
          <a:xfrm>
            <a:off x="642910" y="2571744"/>
            <a:ext cx="1227435" cy="1500198"/>
          </a:xfrm>
          <a:prstGeom prst="rect">
            <a:avLst/>
          </a:prstGeom>
          <a:noFill/>
        </p:spPr>
      </p:pic>
      <p:sp>
        <p:nvSpPr>
          <p:cNvPr id="14" name="Прямоугольник 13"/>
          <p:cNvSpPr/>
          <p:nvPr/>
        </p:nvSpPr>
        <p:spPr>
          <a:xfrm>
            <a:off x="1428728" y="4643446"/>
            <a:ext cx="1609736" cy="615553"/>
          </a:xfrm>
          <a:prstGeom prst="rect">
            <a:avLst/>
          </a:prstGeom>
        </p:spPr>
        <p:txBody>
          <a:bodyPr wrap="none">
            <a:spAutoFit/>
          </a:bodyPr>
          <a:lstStyle/>
          <a:p>
            <a:r>
              <a:rPr lang="ru-RU" sz="3400" b="1" dirty="0" err="1" smtClean="0">
                <a:latin typeface="Aharoni" pitchFamily="2" charset="-79"/>
                <a:cs typeface="Aharoni" pitchFamily="2" charset="-79"/>
              </a:rPr>
              <a:t>English</a:t>
            </a:r>
            <a:endParaRPr lang="ru-RU" sz="3400" b="1" dirty="0" smtClean="0">
              <a:latin typeface="Aharoni" pitchFamily="2" charset="-79"/>
              <a:cs typeface="Aharoni" pitchFamily="2" charset="-79"/>
            </a:endParaRPr>
          </a:p>
        </p:txBody>
      </p:sp>
      <p:sp>
        <p:nvSpPr>
          <p:cNvPr id="15" name="Прямоугольник 14"/>
          <p:cNvSpPr/>
          <p:nvPr/>
        </p:nvSpPr>
        <p:spPr>
          <a:xfrm>
            <a:off x="6143636" y="4643446"/>
            <a:ext cx="1800493" cy="615553"/>
          </a:xfrm>
          <a:prstGeom prst="rect">
            <a:avLst/>
          </a:prstGeom>
        </p:spPr>
        <p:txBody>
          <a:bodyPr wrap="none">
            <a:spAutoFit/>
          </a:bodyPr>
          <a:lstStyle/>
          <a:p>
            <a:r>
              <a:rPr lang="ru-RU" sz="3400" b="1" dirty="0" err="1" smtClean="0">
                <a:latin typeface="Aharoni" pitchFamily="2" charset="-79"/>
                <a:cs typeface="Aharoni" pitchFamily="2" charset="-79"/>
              </a:rPr>
              <a:t>Spanish</a:t>
            </a:r>
            <a:endParaRPr lang="ru-RU" sz="3400" b="1" dirty="0" smtClean="0">
              <a:latin typeface="Aharoni" pitchFamily="2" charset="-79"/>
              <a:cs typeface="Aharoni" pitchFamily="2" charset="-79"/>
            </a:endParaRPr>
          </a:p>
        </p:txBody>
      </p:sp>
      <p:pic>
        <p:nvPicPr>
          <p:cNvPr id="1041" name="Picture 17" descr="ÐÐ°ÑÑÐ¸Ð½ÐºÐ¸ Ð¿Ð¾ Ð·Ð°Ð¿ÑÐ¾ÑÑ 23 april ÐºÐ°Ð»ÐµÐ½Ð´Ð°ÑÑ"/>
          <p:cNvPicPr>
            <a:picLocks noChangeAspect="1" noChangeArrowheads="1"/>
          </p:cNvPicPr>
          <p:nvPr/>
        </p:nvPicPr>
        <p:blipFill>
          <a:blip r:embed="rId4" cstate="print"/>
          <a:srcRect l="4645" t="9009" r="2448" b="12161"/>
          <a:stretch>
            <a:fillRect/>
          </a:stretch>
        </p:blipFill>
        <p:spPr bwMode="auto">
          <a:xfrm>
            <a:off x="3500430" y="4429132"/>
            <a:ext cx="2459508" cy="1434713"/>
          </a:xfrm>
          <a:prstGeom prst="rect">
            <a:avLst/>
          </a:prstGeom>
          <a:noFill/>
        </p:spPr>
      </p:pic>
      <p:sp>
        <p:nvSpPr>
          <p:cNvPr id="17" name="Прямоугольник 16"/>
          <p:cNvSpPr/>
          <p:nvPr/>
        </p:nvSpPr>
        <p:spPr>
          <a:xfrm>
            <a:off x="7215206" y="1571612"/>
            <a:ext cx="1527982" cy="615553"/>
          </a:xfrm>
          <a:prstGeom prst="rect">
            <a:avLst/>
          </a:prstGeom>
        </p:spPr>
        <p:txBody>
          <a:bodyPr wrap="none">
            <a:spAutoFit/>
          </a:bodyPr>
          <a:lstStyle/>
          <a:p>
            <a:r>
              <a:rPr lang="ru-RU" sz="3400" b="1" dirty="0" err="1" smtClean="0">
                <a:latin typeface="Aharoni" pitchFamily="2" charset="-79"/>
                <a:cs typeface="Aharoni" pitchFamily="2" charset="-79"/>
              </a:rPr>
              <a:t>French</a:t>
            </a:r>
            <a:endParaRPr lang="ru-RU" sz="3400" b="1" dirty="0" smtClean="0">
              <a:latin typeface="Aharoni" pitchFamily="2" charset="-79"/>
              <a:cs typeface="Aharoni" pitchFamily="2" charset="-79"/>
            </a:endParaRPr>
          </a:p>
        </p:txBody>
      </p:sp>
      <p:pic>
        <p:nvPicPr>
          <p:cNvPr id="1043" name="Picture 19" descr="ÐÐ°ÑÑÐ¸Ð½ÐºÐ¸ Ð¿Ð¾ Ð·Ð°Ð¿ÑÐ¾ÑÑ 20 march ÐºÐ°Ð»ÐµÐ½Ð´Ð°ÑÑ"/>
          <p:cNvPicPr>
            <a:picLocks noChangeAspect="1" noChangeArrowheads="1"/>
          </p:cNvPicPr>
          <p:nvPr/>
        </p:nvPicPr>
        <p:blipFill>
          <a:blip r:embed="rId5" cstate="print"/>
          <a:srcRect l="18748" t="1663" r="11969" b="4470"/>
          <a:stretch>
            <a:fillRect/>
          </a:stretch>
        </p:blipFill>
        <p:spPr bwMode="auto">
          <a:xfrm>
            <a:off x="5429256" y="1214421"/>
            <a:ext cx="1069859" cy="1449497"/>
          </a:xfrm>
          <a:prstGeom prst="rect">
            <a:avLst/>
          </a:prstGeom>
          <a:noFill/>
        </p:spPr>
      </p:pic>
      <p:pic>
        <p:nvPicPr>
          <p:cNvPr id="1047" name="Picture 23" descr="ÐÐ°ÑÑÐ¸Ð½ÐºÐ¸ Ð¿Ð¾ Ð·Ð°Ð¿ÑÐ¾ÑÑ 6 june ÐºÐ°Ð»ÐµÐ½Ð´Ð°ÑÑ"/>
          <p:cNvPicPr>
            <a:picLocks noChangeAspect="1" noChangeArrowheads="1"/>
          </p:cNvPicPr>
          <p:nvPr/>
        </p:nvPicPr>
        <p:blipFill>
          <a:blip r:embed="rId6"/>
          <a:srcRect l="16667" r="8333" b="7692"/>
          <a:stretch>
            <a:fillRect/>
          </a:stretch>
        </p:blipFill>
        <p:spPr bwMode="auto">
          <a:xfrm>
            <a:off x="7108048" y="2643182"/>
            <a:ext cx="1178727" cy="15716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Основной язык</a:t>
            </a:r>
            <a:endParaRPr lang="ru-RU" b="1" dirty="0"/>
          </a:p>
        </p:txBody>
      </p:sp>
      <p:sp>
        <p:nvSpPr>
          <p:cNvPr id="3" name="Содержимое 2"/>
          <p:cNvSpPr>
            <a:spLocks noGrp="1"/>
          </p:cNvSpPr>
          <p:nvPr>
            <p:ph idx="1"/>
          </p:nvPr>
        </p:nvSpPr>
        <p:spPr/>
        <p:txBody>
          <a:bodyPr/>
          <a:lstStyle/>
          <a:p>
            <a:pPr algn="ctr"/>
            <a:r>
              <a:rPr lang="ru-RU" sz="3600" dirty="0" smtClean="0"/>
              <a:t>В ООН под «основным языком» понимается тот язык, на котором человек получал высшее образование. </a:t>
            </a:r>
            <a:endParaRPr lang="ru-RU" sz="3600" dirty="0"/>
          </a:p>
        </p:txBody>
      </p:sp>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286644" y="5286388"/>
            <a:ext cx="1493971" cy="126838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Набор специалистов</a:t>
            </a:r>
            <a:endParaRPr lang="ru-RU" dirty="0"/>
          </a:p>
        </p:txBody>
      </p:sp>
      <p:sp>
        <p:nvSpPr>
          <p:cNvPr id="3" name="Содержимое 2"/>
          <p:cNvSpPr>
            <a:spLocks noGrp="1"/>
          </p:cNvSpPr>
          <p:nvPr>
            <p:ph idx="1"/>
          </p:nvPr>
        </p:nvSpPr>
        <p:spPr>
          <a:xfrm>
            <a:off x="357158" y="1552575"/>
            <a:ext cx="7986742" cy="4114800"/>
          </a:xfrm>
        </p:spPr>
        <p:txBody>
          <a:bodyPr/>
          <a:lstStyle/>
          <a:p>
            <a:pPr algn="ctr">
              <a:buNone/>
            </a:pPr>
            <a:r>
              <a:rPr lang="ru-RU" sz="3600" b="1" dirty="0" smtClean="0"/>
              <a:t>языковые конкурсные экзамены</a:t>
            </a:r>
          </a:p>
          <a:p>
            <a:pPr algn="ctr">
              <a:buNone/>
            </a:pPr>
            <a:endParaRPr lang="ru-RU" sz="3600" b="1" dirty="0" smtClean="0"/>
          </a:p>
          <a:p>
            <a:pPr algn="ctr">
              <a:buNone/>
            </a:pPr>
            <a:r>
              <a:rPr lang="ru-RU" sz="3600" b="1" dirty="0" smtClean="0"/>
              <a:t>реестр</a:t>
            </a:r>
          </a:p>
          <a:p>
            <a:pPr algn="ctr">
              <a:buNone/>
            </a:pPr>
            <a:endParaRPr lang="ru-RU" sz="3600" b="1" dirty="0" smtClean="0"/>
          </a:p>
          <a:p>
            <a:pPr algn="ctr">
              <a:buNone/>
            </a:pPr>
            <a:r>
              <a:rPr lang="ru-RU" sz="3600" b="1" dirty="0" smtClean="0"/>
              <a:t>сотрудники категории специалистов</a:t>
            </a:r>
          </a:p>
          <a:p>
            <a:endParaRPr lang="ru-RU" dirty="0"/>
          </a:p>
        </p:txBody>
      </p:sp>
      <p:cxnSp>
        <p:nvCxnSpPr>
          <p:cNvPr id="5" name="Прямая со стрелкой 4"/>
          <p:cNvCxnSpPr/>
          <p:nvPr/>
        </p:nvCxnSpPr>
        <p:spPr bwMode="auto">
          <a:xfrm rot="5400000">
            <a:off x="4036215" y="2536025"/>
            <a:ext cx="642942" cy="1588"/>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6" name="Стрелка вниз 5"/>
          <p:cNvSpPr/>
          <p:nvPr/>
        </p:nvSpPr>
        <p:spPr bwMode="auto">
          <a:xfrm>
            <a:off x="4286248" y="2143116"/>
            <a:ext cx="357190" cy="785818"/>
          </a:xfrm>
          <a:prstGeom prst="downArrow">
            <a:avLst/>
          </a:prstGeom>
          <a:gradFill flip="none" rotWithShape="1">
            <a:gsLst>
              <a:gs pos="0">
                <a:srgbClr val="55AFE7"/>
              </a:gs>
              <a:gs pos="100000">
                <a:schemeClr val="bg2">
                  <a:alpha val="14999"/>
                </a:schemeClr>
              </a:gs>
            </a:gsLst>
            <a:lin ang="16200000" scaled="1"/>
            <a:tileRect/>
          </a:gradFill>
          <a:ln w="9525" cap="flat" cmpd="sng" algn="ctr">
            <a:solidFill>
              <a:schemeClr val="accent4">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7" name="Стрелка вниз 6"/>
          <p:cNvSpPr/>
          <p:nvPr/>
        </p:nvSpPr>
        <p:spPr bwMode="auto">
          <a:xfrm>
            <a:off x="4286248" y="3500438"/>
            <a:ext cx="357190" cy="785818"/>
          </a:xfrm>
          <a:prstGeom prst="downArrow">
            <a:avLst/>
          </a:prstGeom>
          <a:gradFill flip="none" rotWithShape="1">
            <a:gsLst>
              <a:gs pos="0">
                <a:srgbClr val="55AFE7"/>
              </a:gs>
              <a:gs pos="100000">
                <a:schemeClr val="bg2">
                  <a:alpha val="14999"/>
                </a:schemeClr>
              </a:gs>
            </a:gsLst>
            <a:lin ang="16200000" scaled="1"/>
            <a:tileRect/>
          </a:gradFill>
          <a:ln w="9525" cap="flat" cmpd="sng" algn="ctr">
            <a:solidFill>
              <a:schemeClr val="accent4">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pic>
        <p:nvPicPr>
          <p:cNvPr id="8" name="Picture 2" descr="ÐÐ°ÑÑÐ¸Ð½ÐºÐ¸ Ð¿Ð¾ Ð·Ð°Ð¿ÑÐ¾ÑÑ united nations"/>
          <p:cNvPicPr>
            <a:picLocks noChangeAspect="1" noChangeArrowheads="1"/>
          </p:cNvPicPr>
          <p:nvPr/>
        </p:nvPicPr>
        <p:blipFill>
          <a:blip r:embed="rId2" cstate="print"/>
          <a:srcRect/>
          <a:stretch>
            <a:fillRect/>
          </a:stretch>
        </p:blipFill>
        <p:spPr bwMode="auto">
          <a:xfrm>
            <a:off x="7286644" y="5286388"/>
            <a:ext cx="1493971" cy="12683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2" name="Picture 6" descr="ÐÐ°ÑÑÐ¸Ð½ÐºÐ¸ Ð¿Ð¾ Ð·Ð°Ð¿ÑÐ¾ÑÑ Ð¿Ð¸ÑÑÐ¼ÐµÐ½Ð½ÑÐ¹ Ð¿ÐµÑÐµÐ²Ð¾Ð´ Ð¾Ð¾Ð½"/>
          <p:cNvPicPr>
            <a:picLocks noChangeAspect="1" noChangeArrowheads="1"/>
          </p:cNvPicPr>
          <p:nvPr/>
        </p:nvPicPr>
        <p:blipFill>
          <a:blip r:embed="rId2"/>
          <a:srcRect/>
          <a:stretch>
            <a:fillRect/>
          </a:stretch>
        </p:blipFill>
        <p:spPr bwMode="auto">
          <a:xfrm>
            <a:off x="285720" y="4143380"/>
            <a:ext cx="4119554" cy="2501159"/>
          </a:xfrm>
          <a:prstGeom prst="rect">
            <a:avLst/>
          </a:prstGeom>
          <a:noFill/>
        </p:spPr>
      </p:pic>
      <p:sp>
        <p:nvSpPr>
          <p:cNvPr id="2" name="Заголовок 1"/>
          <p:cNvSpPr>
            <a:spLocks noGrp="1"/>
          </p:cNvSpPr>
          <p:nvPr>
            <p:ph type="title"/>
          </p:nvPr>
        </p:nvSpPr>
        <p:spPr/>
        <p:txBody>
          <a:bodyPr/>
          <a:lstStyle/>
          <a:p>
            <a:r>
              <a:rPr lang="ru-RU" dirty="0" smtClean="0"/>
              <a:t>ДГАКУ</a:t>
            </a:r>
            <a:endParaRPr lang="ru-RU" dirty="0"/>
          </a:p>
        </p:txBody>
      </p:sp>
      <p:sp>
        <p:nvSpPr>
          <p:cNvPr id="3" name="Содержимое 2"/>
          <p:cNvSpPr>
            <a:spLocks noGrp="1"/>
          </p:cNvSpPr>
          <p:nvPr>
            <p:ph idx="1"/>
          </p:nvPr>
        </p:nvSpPr>
        <p:spPr/>
        <p:txBody>
          <a:bodyPr/>
          <a:lstStyle/>
          <a:p>
            <a:endParaRPr lang="ru-RU" dirty="0"/>
          </a:p>
        </p:txBody>
      </p:sp>
      <p:pic>
        <p:nvPicPr>
          <p:cNvPr id="34818" name="Picture 2" descr="ÐÐ°ÑÑÐ¸Ð½ÐºÐ¸ Ð¿Ð¾ Ð·Ð°Ð¿ÑÐ¾ÑÑ ÑÐ»ÑÐ¶Ð±Ð° Ð¿ÐµÑÐµÐ²Ð¾Ð´Ð¾Ð² Ð¾Ð¾Ð½"/>
          <p:cNvPicPr>
            <a:picLocks noChangeAspect="1" noChangeArrowheads="1"/>
          </p:cNvPicPr>
          <p:nvPr/>
        </p:nvPicPr>
        <p:blipFill>
          <a:blip r:embed="rId3"/>
          <a:srcRect/>
          <a:stretch>
            <a:fillRect/>
          </a:stretch>
        </p:blipFill>
        <p:spPr bwMode="auto">
          <a:xfrm>
            <a:off x="1928794" y="928670"/>
            <a:ext cx="6370632" cy="2654430"/>
          </a:xfrm>
          <a:prstGeom prst="rect">
            <a:avLst/>
          </a:prstGeom>
          <a:noFill/>
        </p:spPr>
      </p:pic>
      <p:pic>
        <p:nvPicPr>
          <p:cNvPr id="34820" name="Picture 4" descr="ÐÐ°ÑÑÐ¸Ð½ÐºÐ¸ Ð¿Ð¾ Ð·Ð°Ð¿ÑÐ¾ÑÑ Ð¿ÐµÑÐµÐ²Ð¾Ð´ÑÐ¸ÐºÐ¸ Ð¾Ð¾Ð½"/>
          <p:cNvPicPr>
            <a:picLocks noChangeAspect="1" noChangeArrowheads="1"/>
          </p:cNvPicPr>
          <p:nvPr/>
        </p:nvPicPr>
        <p:blipFill>
          <a:blip r:embed="rId4"/>
          <a:srcRect/>
          <a:stretch>
            <a:fillRect/>
          </a:stretch>
        </p:blipFill>
        <p:spPr bwMode="auto">
          <a:xfrm>
            <a:off x="3714744" y="3214686"/>
            <a:ext cx="4699032" cy="2643206"/>
          </a:xfrm>
          <a:prstGeom prst="rect">
            <a:avLst/>
          </a:prstGeom>
          <a:noFill/>
        </p:spPr>
      </p:pic>
      <p:pic>
        <p:nvPicPr>
          <p:cNvPr id="4" name="Picture 2" descr="ÐÐ°ÑÑÐ¸Ð½ÐºÐ¸ Ð¿Ð¾ Ð·Ð°Ð¿ÑÐ¾ÑÑ united nations"/>
          <p:cNvPicPr>
            <a:picLocks noChangeAspect="1" noChangeArrowheads="1"/>
          </p:cNvPicPr>
          <p:nvPr/>
        </p:nvPicPr>
        <p:blipFill>
          <a:blip r:embed="rId5" cstate="print"/>
          <a:srcRect/>
          <a:stretch>
            <a:fillRect/>
          </a:stretch>
        </p:blipFill>
        <p:spPr bwMode="auto">
          <a:xfrm>
            <a:off x="7286644" y="5286388"/>
            <a:ext cx="1493971" cy="126838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286644" y="5286388"/>
            <a:ext cx="1493971" cy="1268382"/>
          </a:xfrm>
          <a:prstGeom prst="rect">
            <a:avLst/>
          </a:prstGeom>
          <a:noFill/>
        </p:spPr>
      </p:pic>
      <p:graphicFrame>
        <p:nvGraphicFramePr>
          <p:cNvPr id="6" name="Схема 5"/>
          <p:cNvGraphicFramePr/>
          <p:nvPr/>
        </p:nvGraphicFramePr>
        <p:xfrm>
          <a:off x="0" y="0"/>
          <a:ext cx="8572528" cy="500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Прямая соединительная линия 9"/>
          <p:cNvCxnSpPr/>
          <p:nvPr/>
        </p:nvCxnSpPr>
        <p:spPr bwMode="auto">
          <a:xfrm rot="5400000">
            <a:off x="536547" y="4535495"/>
            <a:ext cx="785818" cy="1588"/>
          </a:xfrm>
          <a:prstGeom prst="line">
            <a:avLst/>
          </a:prstGeom>
          <a:gradFill rotWithShape="1">
            <a:gsLst>
              <a:gs pos="0">
                <a:schemeClr val="bg2">
                  <a:gamma/>
                  <a:tint val="26667"/>
                  <a:invGamma/>
                </a:schemeClr>
              </a:gs>
              <a:gs pos="100000">
                <a:schemeClr val="bg2">
                  <a:alpha val="14999"/>
                </a:schemeClr>
              </a:gs>
            </a:gsLst>
            <a:lin ang="5400000" scaled="1"/>
          </a:gradFill>
          <a:ln w="38100" cap="flat" cmpd="sng" algn="ctr">
            <a:solidFill>
              <a:schemeClr val="tx1"/>
            </a:solidFill>
            <a:prstDash val="solid"/>
            <a:round/>
            <a:headEnd type="none" w="med" len="med"/>
            <a:tailEnd type="none" w="med" len="med"/>
          </a:ln>
          <a:effectLst/>
        </p:spPr>
      </p:cxnSp>
      <p:sp>
        <p:nvSpPr>
          <p:cNvPr id="12" name="Скругленный прямоугольник 11"/>
          <p:cNvSpPr/>
          <p:nvPr/>
        </p:nvSpPr>
        <p:spPr bwMode="auto">
          <a:xfrm>
            <a:off x="285720" y="4929198"/>
            <a:ext cx="6786610" cy="1428760"/>
          </a:xfrm>
          <a:prstGeom prst="roundRect">
            <a:avLst/>
          </a:prstGeom>
          <a:solidFill>
            <a:schemeClr val="accent2">
              <a:lumMod val="20000"/>
              <a:lumOff val="80000"/>
            </a:schemeClr>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357158" y="4929198"/>
            <a:ext cx="6643734" cy="1384995"/>
          </a:xfrm>
          <a:prstGeom prst="rect">
            <a:avLst/>
          </a:prstGeom>
          <a:noFill/>
        </p:spPr>
        <p:txBody>
          <a:bodyPr wrap="square" rtlCol="0">
            <a:spAutoFit/>
          </a:bodyPr>
          <a:lstStyle/>
          <a:p>
            <a:pPr lvl="0"/>
            <a:r>
              <a:rPr lang="ru-RU" sz="2200" dirty="0" smtClean="0"/>
              <a:t>службы английского, арабского, испанского , китайского, русского и французского письменного перевода</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215206" y="285728"/>
            <a:ext cx="1493971" cy="1268382"/>
          </a:xfrm>
          <a:prstGeom prst="rect">
            <a:avLst/>
          </a:prstGeom>
          <a:noFill/>
        </p:spPr>
      </p:pic>
      <p:sp>
        <p:nvSpPr>
          <p:cNvPr id="2" name="Заголовок 1"/>
          <p:cNvSpPr>
            <a:spLocks noGrp="1"/>
          </p:cNvSpPr>
          <p:nvPr>
            <p:ph type="title"/>
          </p:nvPr>
        </p:nvSpPr>
        <p:spPr>
          <a:xfrm>
            <a:off x="2152650" y="228600"/>
            <a:ext cx="6696075" cy="1271574"/>
          </a:xfrm>
        </p:spPr>
        <p:txBody>
          <a:bodyPr/>
          <a:lstStyle/>
          <a:p>
            <a:r>
              <a:rPr lang="ru-RU" sz="3400" b="1" dirty="0" smtClean="0"/>
              <a:t>Требования к письменным переводчикам:</a:t>
            </a:r>
            <a:endParaRPr lang="ru-RU" sz="3400" b="1" dirty="0"/>
          </a:p>
        </p:txBody>
      </p:sp>
      <p:sp>
        <p:nvSpPr>
          <p:cNvPr id="3" name="Содержимое 2"/>
          <p:cNvSpPr>
            <a:spLocks noGrp="1"/>
          </p:cNvSpPr>
          <p:nvPr>
            <p:ph idx="1"/>
          </p:nvPr>
        </p:nvSpPr>
        <p:spPr>
          <a:xfrm>
            <a:off x="214282" y="1552574"/>
            <a:ext cx="8572560" cy="4948259"/>
          </a:xfrm>
        </p:spPr>
        <p:txBody>
          <a:bodyPr/>
          <a:lstStyle/>
          <a:p>
            <a:r>
              <a:rPr lang="ru-RU" sz="2600" b="1" dirty="0" smtClean="0"/>
              <a:t>в совершенстве владеть главным рабочим языком;</a:t>
            </a:r>
          </a:p>
          <a:p>
            <a:r>
              <a:rPr lang="ru-RU" sz="2600" b="1" dirty="0" smtClean="0"/>
              <a:t>обладать отличным знанием по крайней мере еще двух официальных языков;</a:t>
            </a:r>
          </a:p>
          <a:p>
            <a:r>
              <a:rPr lang="ru-RU" sz="2600" b="1" dirty="0" smtClean="0"/>
              <a:t>владеть четкой, ясной и правильной в грамматическом отношении письменной речью;</a:t>
            </a:r>
          </a:p>
          <a:p>
            <a:r>
              <a:rPr lang="ru-RU" sz="2600" b="1" dirty="0" smtClean="0"/>
              <a:t>разбираться в вопросах политики и иметь хорошее представление о международном положении; .</a:t>
            </a:r>
          </a:p>
          <a:p>
            <a:r>
              <a:rPr lang="ru-RU" sz="2600" b="1" dirty="0" smtClean="0"/>
              <a:t>владеть специальной правовой и научно-технической лексикой и терминологией;</a:t>
            </a:r>
          </a:p>
          <a:p>
            <a:r>
              <a:rPr lang="ru-RU" sz="2600" b="1" dirty="0" smtClean="0"/>
              <a:t>делать переводы, доступные пониманию всех пользователей.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214290"/>
            <a:ext cx="1493971" cy="1268382"/>
          </a:xfrm>
          <a:prstGeom prst="rect">
            <a:avLst/>
          </a:prstGeom>
          <a:noFill/>
        </p:spPr>
      </p:pic>
      <p:sp>
        <p:nvSpPr>
          <p:cNvPr id="2" name="Заголовок 1"/>
          <p:cNvSpPr>
            <a:spLocks noGrp="1"/>
          </p:cNvSpPr>
          <p:nvPr>
            <p:ph type="title"/>
          </p:nvPr>
        </p:nvSpPr>
        <p:spPr>
          <a:xfrm>
            <a:off x="2214546" y="428604"/>
            <a:ext cx="6696075" cy="533400"/>
          </a:xfrm>
        </p:spPr>
        <p:txBody>
          <a:bodyPr/>
          <a:lstStyle/>
          <a:p>
            <a:r>
              <a:rPr lang="ru-RU" dirty="0" smtClean="0"/>
              <a:t>Службы письменного перевода</a:t>
            </a:r>
            <a:endParaRPr lang="ru-RU" dirty="0"/>
          </a:p>
        </p:txBody>
      </p:sp>
      <p:sp>
        <p:nvSpPr>
          <p:cNvPr id="3" name="Содержимое 2"/>
          <p:cNvSpPr>
            <a:spLocks noGrp="1"/>
          </p:cNvSpPr>
          <p:nvPr>
            <p:ph idx="1"/>
          </p:nvPr>
        </p:nvSpPr>
        <p:spPr/>
        <p:txBody>
          <a:bodyPr/>
          <a:lstStyle/>
          <a:p>
            <a:r>
              <a:rPr lang="ru-RU" dirty="0" smtClean="0"/>
              <a:t>“</a:t>
            </a:r>
            <a:r>
              <a:rPr lang="ru-RU" dirty="0" err="1" smtClean="0"/>
              <a:t>eLUNa</a:t>
            </a:r>
            <a:r>
              <a:rPr lang="ru-RU" dirty="0" smtClean="0"/>
              <a:t>” </a:t>
            </a:r>
          </a:p>
          <a:p>
            <a:r>
              <a:rPr lang="ru-RU" dirty="0" smtClean="0"/>
              <a:t>TAPTA4UN</a:t>
            </a:r>
          </a:p>
          <a:p>
            <a:r>
              <a:rPr lang="en-US" dirty="0" smtClean="0"/>
              <a:t>UNTERM</a:t>
            </a:r>
            <a:endParaRPr lang="ru-RU" dirty="0"/>
          </a:p>
        </p:txBody>
      </p:sp>
      <p:sp>
        <p:nvSpPr>
          <p:cNvPr id="37890" name="AutoShape 2" descr="ÐÐ°ÑÑÐ¸Ð½ÐºÐ¸ Ð¿Ð¾ Ð·Ð°Ð¿ÑÐ¾ÑÑ âeLUNaâ u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892" name="AutoShape 4" descr="ÐÐ°ÑÑÐ¸Ð½ÐºÐ¸ Ð¿Ð¾ Ð·Ð°Ð¿ÑÐ¾ÑÑ âeLUNaâ u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7894" name="AutoShape 6" descr="ÐÐ°ÑÑÐ¸Ð½ÐºÐ¸ Ð¿Ð¾ Ð·Ð°Ð¿ÑÐ¾ÑÑ âeLUNaâ u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5" name="Picture 7" descr="C:\Users\1\Desktop\Унив. округ\Без названия (1).jpg"/>
          <p:cNvPicPr>
            <a:picLocks noChangeAspect="1" noChangeArrowheads="1"/>
          </p:cNvPicPr>
          <p:nvPr/>
        </p:nvPicPr>
        <p:blipFill>
          <a:blip r:embed="rId3"/>
          <a:srcRect/>
          <a:stretch>
            <a:fillRect/>
          </a:stretch>
        </p:blipFill>
        <p:spPr bwMode="auto">
          <a:xfrm>
            <a:off x="4643438" y="1643050"/>
            <a:ext cx="2371725" cy="1209675"/>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1285852" y="3357562"/>
            <a:ext cx="6505575" cy="2609850"/>
          </a:xfrm>
          <a:prstGeom prst="rect">
            <a:avLst/>
          </a:prstGeom>
          <a:noFill/>
          <a:ln w="9525">
            <a:noFill/>
            <a:miter lim="800000"/>
            <a:headEnd/>
            <a:tailEnd/>
          </a:ln>
          <a:effectLst/>
        </p:spPr>
      </p:pic>
      <p:sp>
        <p:nvSpPr>
          <p:cNvPr id="9" name="Прямоугольник 8"/>
          <p:cNvSpPr/>
          <p:nvPr/>
        </p:nvSpPr>
        <p:spPr>
          <a:xfrm>
            <a:off x="571472" y="6000768"/>
            <a:ext cx="7858180" cy="430887"/>
          </a:xfrm>
          <a:prstGeom prst="rect">
            <a:avLst/>
          </a:prstGeom>
        </p:spPr>
        <p:txBody>
          <a:bodyPr wrap="square">
            <a:spAutoFit/>
          </a:bodyPr>
          <a:lstStyle/>
          <a:p>
            <a:pPr algn="ctr"/>
            <a:r>
              <a:rPr lang="en-US" sz="2200" b="1" dirty="0" smtClean="0"/>
              <a:t>https://unterm.un.org/UNTERM/portal/welcome</a:t>
            </a:r>
            <a:endParaRPr lang="ru-RU" sz="2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5357826"/>
            <a:ext cx="1493971" cy="1268382"/>
          </a:xfrm>
          <a:prstGeom prst="rect">
            <a:avLst/>
          </a:prstGeom>
          <a:noFill/>
        </p:spPr>
      </p:pic>
      <p:sp>
        <p:nvSpPr>
          <p:cNvPr id="2" name="Заголовок 1"/>
          <p:cNvSpPr>
            <a:spLocks noGrp="1"/>
          </p:cNvSpPr>
          <p:nvPr>
            <p:ph type="title"/>
          </p:nvPr>
        </p:nvSpPr>
        <p:spPr>
          <a:xfrm>
            <a:off x="2152650" y="228600"/>
            <a:ext cx="6696075" cy="914384"/>
          </a:xfrm>
        </p:spPr>
        <p:txBody>
          <a:bodyPr/>
          <a:lstStyle/>
          <a:p>
            <a:pPr algn="ctr"/>
            <a:r>
              <a:rPr lang="ru-RU" sz="3800" b="1" dirty="0" smtClean="0"/>
              <a:t>Секция немецкого письменного перевода</a:t>
            </a:r>
            <a:endParaRPr lang="ru-RU" sz="3800" b="1" dirty="0"/>
          </a:p>
        </p:txBody>
      </p:sp>
      <p:sp>
        <p:nvSpPr>
          <p:cNvPr id="3" name="Содержимое 2"/>
          <p:cNvSpPr>
            <a:spLocks noGrp="1"/>
          </p:cNvSpPr>
          <p:nvPr>
            <p:ph idx="1"/>
          </p:nvPr>
        </p:nvSpPr>
        <p:spPr>
          <a:xfrm>
            <a:off x="642910" y="2000239"/>
            <a:ext cx="8072494" cy="3667135"/>
          </a:xfrm>
        </p:spPr>
        <p:txBody>
          <a:bodyPr/>
          <a:lstStyle/>
          <a:p>
            <a:r>
              <a:rPr lang="ru-RU" sz="3600" dirty="0" smtClean="0"/>
              <a:t>резолюция 3355 ГА от 18.12.1974</a:t>
            </a:r>
          </a:p>
          <a:p>
            <a:endParaRPr lang="ru-RU" sz="3600" dirty="0" smtClean="0"/>
          </a:p>
          <a:p>
            <a:r>
              <a:rPr lang="ru-RU" sz="3600" dirty="0" smtClean="0"/>
              <a:t>Австрия, Германия, Лихтенштейн и Швейцария. </a:t>
            </a:r>
            <a:endParaRPr lang="ru-RU" sz="3600" dirty="0"/>
          </a:p>
        </p:txBody>
      </p:sp>
      <p:sp>
        <p:nvSpPr>
          <p:cNvPr id="40962" name="AutoShape 2" descr="ÐÐ°ÑÑÐ¸Ð½ÐºÐ¸ Ð¿Ð¾ Ð·Ð°Ð¿ÑÐ¾ÑÑ âeLUNaâ u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10" name="Группа 9"/>
          <p:cNvGrpSpPr/>
          <p:nvPr/>
        </p:nvGrpSpPr>
        <p:grpSpPr>
          <a:xfrm>
            <a:off x="2500298" y="4643446"/>
            <a:ext cx="4071966" cy="715809"/>
            <a:chOff x="2357422" y="1285860"/>
            <a:chExt cx="4071966" cy="715809"/>
          </a:xfrm>
        </p:grpSpPr>
        <p:pic>
          <p:nvPicPr>
            <p:cNvPr id="2050" name="Picture 2" descr="ÐÐ°ÑÑÐ¸Ð½ÐºÐ¸ Ð¿Ð¾ Ð·Ð°Ð¿ÑÐ¾ÑÑ Ð³ÐµÑÐ¼Ð°Ð½Ð¸Ñ ÑÐ»Ð°Ð³"/>
            <p:cNvPicPr>
              <a:picLocks noChangeAspect="1" noChangeArrowheads="1"/>
            </p:cNvPicPr>
            <p:nvPr/>
          </p:nvPicPr>
          <p:blipFill>
            <a:blip r:embed="rId3"/>
            <a:srcRect/>
            <a:stretch>
              <a:fillRect/>
            </a:stretch>
          </p:blipFill>
          <p:spPr bwMode="auto">
            <a:xfrm>
              <a:off x="3381367" y="1285860"/>
              <a:ext cx="1190633" cy="714380"/>
            </a:xfrm>
            <a:prstGeom prst="rect">
              <a:avLst/>
            </a:prstGeom>
            <a:noFill/>
          </p:spPr>
        </p:pic>
        <p:pic>
          <p:nvPicPr>
            <p:cNvPr id="2052" name="Picture 4" descr="ÐÐ°ÑÑÐ¸Ð½ÐºÐ¸ Ð¿Ð¾ Ð·Ð°Ð¿ÑÐ¾ÑÑ Ð°Ð²ÑÑÑÐ¸Ñ ÑÐ»Ð°Ð³"/>
            <p:cNvPicPr>
              <a:picLocks noChangeAspect="1" noChangeArrowheads="1"/>
            </p:cNvPicPr>
            <p:nvPr/>
          </p:nvPicPr>
          <p:blipFill>
            <a:blip r:embed="rId4"/>
            <a:srcRect/>
            <a:stretch>
              <a:fillRect/>
            </a:stretch>
          </p:blipFill>
          <p:spPr bwMode="auto">
            <a:xfrm>
              <a:off x="2357422" y="1285860"/>
              <a:ext cx="1071570" cy="715809"/>
            </a:xfrm>
            <a:prstGeom prst="rect">
              <a:avLst/>
            </a:prstGeom>
            <a:noFill/>
          </p:spPr>
        </p:pic>
        <p:pic>
          <p:nvPicPr>
            <p:cNvPr id="2054" name="Picture 6" descr="ÐÐ°ÑÑÐ¸Ð½ÐºÐ¸ Ð¿Ð¾ Ð·Ð°Ð¿ÑÐ¾ÑÑ Ð»Ð¸ÑÑÐµÐ½ÑÑÐµÐ¹Ð½ ÑÐ»Ð°Ð³"/>
            <p:cNvPicPr>
              <a:picLocks noChangeAspect="1" noChangeArrowheads="1"/>
            </p:cNvPicPr>
            <p:nvPr/>
          </p:nvPicPr>
          <p:blipFill>
            <a:blip r:embed="rId5"/>
            <a:srcRect/>
            <a:stretch>
              <a:fillRect/>
            </a:stretch>
          </p:blipFill>
          <p:spPr bwMode="auto">
            <a:xfrm>
              <a:off x="4572000" y="1285860"/>
              <a:ext cx="1190634" cy="714380"/>
            </a:xfrm>
            <a:prstGeom prst="rect">
              <a:avLst/>
            </a:prstGeom>
            <a:noFill/>
          </p:spPr>
        </p:pic>
        <p:pic>
          <p:nvPicPr>
            <p:cNvPr id="2056" name="Picture 8" descr="ÐÐ°ÑÑÐ¸Ð½ÐºÐ¸ Ð¿Ð¾ Ð·Ð°Ð¿ÑÐ¾ÑÑ ÑÐ²ÐµÐ¹ÑÐ°ÑÐ¸Ñ ÑÐ»Ð°Ð³"/>
            <p:cNvPicPr>
              <a:picLocks noChangeAspect="1" noChangeArrowheads="1"/>
            </p:cNvPicPr>
            <p:nvPr/>
          </p:nvPicPr>
          <p:blipFill>
            <a:blip r:embed="rId6"/>
            <a:srcRect/>
            <a:stretch>
              <a:fillRect/>
            </a:stretch>
          </p:blipFill>
          <p:spPr bwMode="auto">
            <a:xfrm>
              <a:off x="5715008" y="1285860"/>
              <a:ext cx="714380" cy="714380"/>
            </a:xfrm>
            <a:prstGeom prst="rect">
              <a:avLst/>
            </a:prstGeom>
            <a:noFill/>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5984" y="228600"/>
            <a:ext cx="6562741" cy="985822"/>
          </a:xfrm>
        </p:spPr>
        <p:txBody>
          <a:bodyPr/>
          <a:lstStyle/>
          <a:p>
            <a:r>
              <a:rPr lang="ru-RU" b="1" dirty="0" smtClean="0"/>
              <a:t>Группа контрактного письменного перевода</a:t>
            </a:r>
            <a:endParaRPr lang="ru-RU" dirty="0"/>
          </a:p>
        </p:txBody>
      </p:sp>
      <p:sp>
        <p:nvSpPr>
          <p:cNvPr id="3" name="Содержимое 2"/>
          <p:cNvSpPr>
            <a:spLocks noGrp="1"/>
          </p:cNvSpPr>
          <p:nvPr>
            <p:ph idx="1"/>
          </p:nvPr>
        </p:nvSpPr>
        <p:spPr>
          <a:xfrm>
            <a:off x="357158" y="1571612"/>
            <a:ext cx="8429684" cy="4114800"/>
          </a:xfrm>
        </p:spPr>
        <p:txBody>
          <a:bodyPr/>
          <a:lstStyle/>
          <a:p>
            <a:r>
              <a:rPr lang="ru-RU" sz="3400" b="1" dirty="0" smtClean="0"/>
              <a:t>свыше </a:t>
            </a:r>
            <a:r>
              <a:rPr lang="ru-RU" sz="3400" b="1" dirty="0" smtClean="0">
                <a:solidFill>
                  <a:srgbClr val="0070C0"/>
                </a:solidFill>
              </a:rPr>
              <a:t>20%</a:t>
            </a:r>
            <a:r>
              <a:rPr lang="ru-RU" sz="3400" b="1" dirty="0" smtClean="0"/>
              <a:t> рабочей нагрузки Департамента по письменному переводу</a:t>
            </a:r>
          </a:p>
          <a:p>
            <a:endParaRPr lang="ru-RU" sz="3400" b="1" dirty="0" smtClean="0"/>
          </a:p>
          <a:p>
            <a:r>
              <a:rPr lang="ru-RU" sz="3400" b="1" dirty="0" smtClean="0"/>
              <a:t>более </a:t>
            </a:r>
            <a:r>
              <a:rPr lang="ru-RU" sz="3400" b="1" dirty="0" smtClean="0">
                <a:solidFill>
                  <a:srgbClr val="0070C0"/>
                </a:solidFill>
              </a:rPr>
              <a:t>220</a:t>
            </a:r>
            <a:r>
              <a:rPr lang="ru-RU" sz="3400" b="1" dirty="0" smtClean="0"/>
              <a:t> письменных переводчиков </a:t>
            </a:r>
          </a:p>
          <a:p>
            <a:r>
              <a:rPr lang="ru-RU" sz="3400" b="1" dirty="0" smtClean="0"/>
              <a:t>свыше </a:t>
            </a:r>
            <a:r>
              <a:rPr lang="ru-RU" sz="3400" b="1" dirty="0" smtClean="0">
                <a:solidFill>
                  <a:srgbClr val="0070C0"/>
                </a:solidFill>
              </a:rPr>
              <a:t>60</a:t>
            </a:r>
            <a:r>
              <a:rPr lang="ru-RU" sz="3400" b="1" dirty="0" smtClean="0"/>
              <a:t> </a:t>
            </a:r>
            <a:r>
              <a:rPr lang="ru-RU" sz="3400" b="1" dirty="0" err="1" smtClean="0"/>
              <a:t>текстообработчиков</a:t>
            </a:r>
            <a:endParaRPr lang="ru-RU" sz="3400" b="1" dirty="0" smtClean="0"/>
          </a:p>
          <a:p>
            <a:r>
              <a:rPr lang="ru-RU" sz="3400" b="1" dirty="0" smtClean="0">
                <a:solidFill>
                  <a:srgbClr val="0070C0"/>
                </a:solidFill>
              </a:rPr>
              <a:t>6</a:t>
            </a:r>
            <a:r>
              <a:rPr lang="ru-RU" sz="3400" b="1" dirty="0" smtClean="0"/>
              <a:t> компаний</a:t>
            </a:r>
            <a:endParaRPr lang="ru-RU" sz="3400" b="1" dirty="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29520" y="5357826"/>
            <a:ext cx="1493971" cy="126838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228600"/>
            <a:ext cx="6848493" cy="842946"/>
          </a:xfrm>
        </p:spPr>
        <p:txBody>
          <a:bodyPr/>
          <a:lstStyle/>
          <a:p>
            <a:r>
              <a:rPr lang="en-US" b="1" dirty="0" smtClean="0"/>
              <a:t>UNITED NATIONS ORGANISATION</a:t>
            </a:r>
            <a:endParaRPr lang="ru-RU" b="1" dirty="0"/>
          </a:p>
        </p:txBody>
      </p:sp>
      <p:sp>
        <p:nvSpPr>
          <p:cNvPr id="3" name="Содержимое 2"/>
          <p:cNvSpPr>
            <a:spLocks noGrp="1"/>
          </p:cNvSpPr>
          <p:nvPr>
            <p:ph idx="1"/>
          </p:nvPr>
        </p:nvSpPr>
        <p:spPr/>
        <p:txBody>
          <a:bodyPr/>
          <a:lstStyle/>
          <a:p>
            <a:endParaRPr lang="ru-RU"/>
          </a:p>
        </p:txBody>
      </p:sp>
      <p:pic>
        <p:nvPicPr>
          <p:cNvPr id="1026" name="Picture 2" descr="C:\Users\1\Desktop\Унив. округ\1200px-Flag_of_the_United_Nations.svg.png"/>
          <p:cNvPicPr>
            <a:picLocks noChangeAspect="1" noChangeArrowheads="1"/>
          </p:cNvPicPr>
          <p:nvPr/>
        </p:nvPicPr>
        <p:blipFill>
          <a:blip r:embed="rId2"/>
          <a:srcRect/>
          <a:stretch>
            <a:fillRect/>
          </a:stretch>
        </p:blipFill>
        <p:spPr bwMode="auto">
          <a:xfrm>
            <a:off x="1142976" y="1357298"/>
            <a:ext cx="7617667" cy="5072098"/>
          </a:xfrm>
          <a:prstGeom prst="rect">
            <a:avLst/>
          </a:prstGeom>
          <a:noFill/>
        </p:spPr>
      </p:pic>
      <p:sp>
        <p:nvSpPr>
          <p:cNvPr id="6" name="Заголовок 1"/>
          <p:cNvSpPr txBox="1">
            <a:spLocks/>
          </p:cNvSpPr>
          <p:nvPr/>
        </p:nvSpPr>
        <p:spPr bwMode="auto">
          <a:xfrm>
            <a:off x="2000232" y="571480"/>
            <a:ext cx="6848493" cy="842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smtClean="0">
                <a:ln>
                  <a:noFill/>
                </a:ln>
                <a:solidFill>
                  <a:schemeClr val="tx1"/>
                </a:solidFill>
                <a:effectLst/>
                <a:uLnTx/>
                <a:uFillTx/>
                <a:latin typeface="+mj-lt"/>
                <a:ea typeface="+mj-ea"/>
                <a:cs typeface="+mj-cs"/>
              </a:rPr>
              <a:t>ОРГАНИЗАЦИЯ</a:t>
            </a:r>
            <a:r>
              <a:rPr kumimoji="0" lang="ru-RU" sz="4400" b="1" i="0" u="none" strike="noStrike" kern="0" cap="none" spc="0" normalizeH="0" noProof="0" dirty="0" smtClean="0">
                <a:ln>
                  <a:noFill/>
                </a:ln>
                <a:solidFill>
                  <a:schemeClr val="tx1"/>
                </a:solidFill>
                <a:effectLst/>
                <a:uLnTx/>
                <a:uFillTx/>
                <a:latin typeface="+mj-lt"/>
                <a:ea typeface="+mj-ea"/>
                <a:cs typeface="+mj-cs"/>
              </a:rPr>
              <a:t> ОБЪЕДИНЕННЫХ НАЦИЙ</a:t>
            </a:r>
            <a:endParaRPr kumimoji="0" lang="ru-RU" sz="44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650029" y="0"/>
            <a:ext cx="1493971" cy="1268382"/>
          </a:xfrm>
          <a:prstGeom prst="rect">
            <a:avLst/>
          </a:prstGeom>
          <a:noFill/>
        </p:spPr>
      </p:pic>
      <p:sp>
        <p:nvSpPr>
          <p:cNvPr id="2" name="Заголовок 1"/>
          <p:cNvSpPr>
            <a:spLocks noGrp="1"/>
          </p:cNvSpPr>
          <p:nvPr>
            <p:ph type="title"/>
          </p:nvPr>
        </p:nvSpPr>
        <p:spPr/>
        <p:txBody>
          <a:bodyPr/>
          <a:lstStyle/>
          <a:p>
            <a:r>
              <a:rPr lang="ru-RU" sz="4200" dirty="0" smtClean="0"/>
              <a:t>Служба устного перевода</a:t>
            </a:r>
            <a:endParaRPr lang="ru-RU" sz="4200" dirty="0"/>
          </a:p>
        </p:txBody>
      </p:sp>
      <p:sp>
        <p:nvSpPr>
          <p:cNvPr id="3" name="Содержимое 2"/>
          <p:cNvSpPr>
            <a:spLocks noGrp="1"/>
          </p:cNvSpPr>
          <p:nvPr>
            <p:ph idx="1"/>
          </p:nvPr>
        </p:nvSpPr>
        <p:spPr/>
        <p:txBody>
          <a:bodyPr/>
          <a:lstStyle/>
          <a:p>
            <a:endParaRPr lang="ru-RU" dirty="0"/>
          </a:p>
        </p:txBody>
      </p:sp>
      <p:pic>
        <p:nvPicPr>
          <p:cNvPr id="41986" name="Picture 2" descr="C:\Users\1\Desktop\Унив. округ\38698708_w0_h0_sis_application2.jpg"/>
          <p:cNvPicPr>
            <a:picLocks noChangeAspect="1" noChangeArrowheads="1"/>
          </p:cNvPicPr>
          <p:nvPr/>
        </p:nvPicPr>
        <p:blipFill>
          <a:blip r:embed="rId3"/>
          <a:srcRect/>
          <a:stretch>
            <a:fillRect/>
          </a:stretch>
        </p:blipFill>
        <p:spPr bwMode="auto">
          <a:xfrm>
            <a:off x="642910" y="1357298"/>
            <a:ext cx="7858180" cy="5218322"/>
          </a:xfrm>
          <a:prstGeom prst="rect">
            <a:avLst/>
          </a:prstGeom>
          <a:noFill/>
        </p:spPr>
      </p:pic>
      <p:pic>
        <p:nvPicPr>
          <p:cNvPr id="41987" name="Picture 3" descr="C:\Users\1\Desktop\Унив. округ\4806747.jpg"/>
          <p:cNvPicPr>
            <a:picLocks noChangeAspect="1" noChangeArrowheads="1"/>
          </p:cNvPicPr>
          <p:nvPr/>
        </p:nvPicPr>
        <p:blipFill>
          <a:blip r:embed="rId4"/>
          <a:srcRect/>
          <a:stretch>
            <a:fillRect/>
          </a:stretch>
        </p:blipFill>
        <p:spPr bwMode="auto">
          <a:xfrm>
            <a:off x="642910" y="1357298"/>
            <a:ext cx="8308381" cy="5286412"/>
          </a:xfrm>
          <a:prstGeom prst="rect">
            <a:avLst/>
          </a:prstGeom>
          <a:noFill/>
        </p:spPr>
      </p:pic>
      <p:pic>
        <p:nvPicPr>
          <p:cNvPr id="41988" name="Picture 4" descr="C:\Users\1\Desktop\Унив. округ\усский переводчик за работой во время речи Абдулая Диопа, министра иностранных дел, африканской интеграции и международного сотрудничества Республики Мали, в Совете Безопасности ООН в июне. (Архив ООН).jpg"/>
          <p:cNvPicPr>
            <a:picLocks noChangeAspect="1" noChangeArrowheads="1"/>
          </p:cNvPicPr>
          <p:nvPr/>
        </p:nvPicPr>
        <p:blipFill>
          <a:blip r:embed="rId5"/>
          <a:srcRect/>
          <a:stretch>
            <a:fillRect/>
          </a:stretch>
        </p:blipFill>
        <p:spPr bwMode="auto">
          <a:xfrm>
            <a:off x="785786" y="1357298"/>
            <a:ext cx="7929618" cy="5282149"/>
          </a:xfrm>
          <a:prstGeom prst="rect">
            <a:avLst/>
          </a:prstGeom>
          <a:noFill/>
        </p:spPr>
      </p:pic>
      <p:pic>
        <p:nvPicPr>
          <p:cNvPr id="41989" name="Picture 5" descr="C:\Users\1\Desktop\Унив. округ\Переводчики ООН за работой в своих кабинках на заседании Совета Безопасности, 2008 г. (Фотоархив ООН).jpg"/>
          <p:cNvPicPr>
            <a:picLocks noChangeAspect="1" noChangeArrowheads="1"/>
          </p:cNvPicPr>
          <p:nvPr/>
        </p:nvPicPr>
        <p:blipFill>
          <a:blip r:embed="rId6"/>
          <a:srcRect/>
          <a:stretch>
            <a:fillRect/>
          </a:stretch>
        </p:blipFill>
        <p:spPr bwMode="auto">
          <a:xfrm>
            <a:off x="714348" y="1285860"/>
            <a:ext cx="8096250" cy="5400675"/>
          </a:xfrm>
          <a:prstGeom prst="rect">
            <a:avLst/>
          </a:prstGeom>
          <a:noFill/>
        </p:spPr>
      </p:pic>
      <p:pic>
        <p:nvPicPr>
          <p:cNvPr id="41990" name="Picture 6" descr="C:\Users\1\Desktop\Унив. округ\На этом историческом фото 1962 года — вид зала Ассамблеи ООН из кабинки синхронистов, которые в этот момент переводят речь докладчика на шесть официальных языков ООН. (Фотоархив ООН).jpg"/>
          <p:cNvPicPr>
            <a:picLocks noChangeAspect="1" noChangeArrowheads="1"/>
          </p:cNvPicPr>
          <p:nvPr/>
        </p:nvPicPr>
        <p:blipFill>
          <a:blip r:embed="rId7"/>
          <a:srcRect/>
          <a:stretch>
            <a:fillRect/>
          </a:stretch>
        </p:blipFill>
        <p:spPr bwMode="auto">
          <a:xfrm>
            <a:off x="785786" y="1358427"/>
            <a:ext cx="7929618" cy="549957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across)">
                                      <p:cBhvr>
                                        <p:cTn id="7" dur="500"/>
                                        <p:tgtEl>
                                          <p:spTgt spid="41986"/>
                                        </p:tgtEl>
                                      </p:cBhvr>
                                    </p:animEffect>
                                  </p:childTnLst>
                                </p:cTn>
                              </p:par>
                            </p:childTnLst>
                          </p:cTn>
                        </p:par>
                        <p:par>
                          <p:cTn id="8" fill="hold">
                            <p:stCondLst>
                              <p:cond delay="500"/>
                            </p:stCondLst>
                            <p:childTnLst>
                              <p:par>
                                <p:cTn id="9" presetID="5" presetClass="exit" presetSubtype="10" fill="hold" nodeType="afterEffect">
                                  <p:stCondLst>
                                    <p:cond delay="3000"/>
                                  </p:stCondLst>
                                  <p:childTnLst>
                                    <p:animEffect transition="out" filter="checkerboard(across)">
                                      <p:cBhvr>
                                        <p:cTn id="10" dur="500"/>
                                        <p:tgtEl>
                                          <p:spTgt spid="41986"/>
                                        </p:tgtEl>
                                      </p:cBhvr>
                                    </p:animEffect>
                                    <p:set>
                                      <p:cBhvr>
                                        <p:cTn id="11" dur="1" fill="hold">
                                          <p:stCondLst>
                                            <p:cond delay="499"/>
                                          </p:stCondLst>
                                        </p:cTn>
                                        <p:tgtEl>
                                          <p:spTgt spid="41986"/>
                                        </p:tgtEl>
                                        <p:attrNameLst>
                                          <p:attrName>style.visibility</p:attrName>
                                        </p:attrNameLst>
                                      </p:cBhvr>
                                      <p:to>
                                        <p:strVal val="hidden"/>
                                      </p:to>
                                    </p:set>
                                  </p:childTnLst>
                                </p:cTn>
                              </p:par>
                              <p:par>
                                <p:cTn id="12" presetID="5" presetClass="entr" presetSubtype="10" fill="hold" nodeType="withEffect">
                                  <p:stCondLst>
                                    <p:cond delay="3000"/>
                                  </p:stCondLst>
                                  <p:childTnLst>
                                    <p:set>
                                      <p:cBhvr>
                                        <p:cTn id="13" dur="1" fill="hold">
                                          <p:stCondLst>
                                            <p:cond delay="0"/>
                                          </p:stCondLst>
                                        </p:cTn>
                                        <p:tgtEl>
                                          <p:spTgt spid="41987"/>
                                        </p:tgtEl>
                                        <p:attrNameLst>
                                          <p:attrName>style.visibility</p:attrName>
                                        </p:attrNameLst>
                                      </p:cBhvr>
                                      <p:to>
                                        <p:strVal val="visible"/>
                                      </p:to>
                                    </p:set>
                                    <p:animEffect transition="in" filter="checkerboard(across)">
                                      <p:cBhvr>
                                        <p:cTn id="14" dur="500"/>
                                        <p:tgtEl>
                                          <p:spTgt spid="41987"/>
                                        </p:tgtEl>
                                      </p:cBhvr>
                                    </p:animEffect>
                                  </p:childTnLst>
                                </p:cTn>
                              </p:par>
                            </p:childTnLst>
                          </p:cTn>
                        </p:par>
                        <p:par>
                          <p:cTn id="15" fill="hold">
                            <p:stCondLst>
                              <p:cond delay="4000"/>
                            </p:stCondLst>
                            <p:childTnLst>
                              <p:par>
                                <p:cTn id="16" presetID="5" presetClass="exit" presetSubtype="10" fill="hold" nodeType="afterEffect">
                                  <p:stCondLst>
                                    <p:cond delay="3000"/>
                                  </p:stCondLst>
                                  <p:childTnLst>
                                    <p:animEffect transition="out" filter="checkerboard(across)">
                                      <p:cBhvr>
                                        <p:cTn id="17" dur="500"/>
                                        <p:tgtEl>
                                          <p:spTgt spid="41987"/>
                                        </p:tgtEl>
                                      </p:cBhvr>
                                    </p:animEffect>
                                    <p:set>
                                      <p:cBhvr>
                                        <p:cTn id="18" dur="1" fill="hold">
                                          <p:stCondLst>
                                            <p:cond delay="499"/>
                                          </p:stCondLst>
                                        </p:cTn>
                                        <p:tgtEl>
                                          <p:spTgt spid="41987"/>
                                        </p:tgtEl>
                                        <p:attrNameLst>
                                          <p:attrName>style.visibility</p:attrName>
                                        </p:attrNameLst>
                                      </p:cBhvr>
                                      <p:to>
                                        <p:strVal val="hidden"/>
                                      </p:to>
                                    </p:set>
                                  </p:childTnLst>
                                </p:cTn>
                              </p:par>
                              <p:par>
                                <p:cTn id="19" presetID="5" presetClass="entr" presetSubtype="10" fill="hold" nodeType="withEffect">
                                  <p:stCondLst>
                                    <p:cond delay="3000"/>
                                  </p:stCondLst>
                                  <p:childTnLst>
                                    <p:set>
                                      <p:cBhvr>
                                        <p:cTn id="20" dur="1" fill="hold">
                                          <p:stCondLst>
                                            <p:cond delay="0"/>
                                          </p:stCondLst>
                                        </p:cTn>
                                        <p:tgtEl>
                                          <p:spTgt spid="41988"/>
                                        </p:tgtEl>
                                        <p:attrNameLst>
                                          <p:attrName>style.visibility</p:attrName>
                                        </p:attrNameLst>
                                      </p:cBhvr>
                                      <p:to>
                                        <p:strVal val="visible"/>
                                      </p:to>
                                    </p:set>
                                    <p:animEffect transition="in" filter="checkerboard(across)">
                                      <p:cBhvr>
                                        <p:cTn id="21" dur="500"/>
                                        <p:tgtEl>
                                          <p:spTgt spid="41988"/>
                                        </p:tgtEl>
                                      </p:cBhvr>
                                    </p:animEffect>
                                  </p:childTnLst>
                                </p:cTn>
                              </p:par>
                            </p:childTnLst>
                          </p:cTn>
                        </p:par>
                        <p:par>
                          <p:cTn id="22" fill="hold">
                            <p:stCondLst>
                              <p:cond delay="7500"/>
                            </p:stCondLst>
                            <p:childTnLst>
                              <p:par>
                                <p:cTn id="23" presetID="5" presetClass="exit" presetSubtype="10" fill="hold" nodeType="afterEffect">
                                  <p:stCondLst>
                                    <p:cond delay="3000"/>
                                  </p:stCondLst>
                                  <p:childTnLst>
                                    <p:animEffect transition="out" filter="checkerboard(across)">
                                      <p:cBhvr>
                                        <p:cTn id="24" dur="500"/>
                                        <p:tgtEl>
                                          <p:spTgt spid="41988"/>
                                        </p:tgtEl>
                                      </p:cBhvr>
                                    </p:animEffect>
                                    <p:set>
                                      <p:cBhvr>
                                        <p:cTn id="25" dur="1" fill="hold">
                                          <p:stCondLst>
                                            <p:cond delay="499"/>
                                          </p:stCondLst>
                                        </p:cTn>
                                        <p:tgtEl>
                                          <p:spTgt spid="41988"/>
                                        </p:tgtEl>
                                        <p:attrNameLst>
                                          <p:attrName>style.visibility</p:attrName>
                                        </p:attrNameLst>
                                      </p:cBhvr>
                                      <p:to>
                                        <p:strVal val="hidden"/>
                                      </p:to>
                                    </p:set>
                                  </p:childTnLst>
                                </p:cTn>
                              </p:par>
                              <p:par>
                                <p:cTn id="26" presetID="5" presetClass="entr" presetSubtype="10" fill="hold" nodeType="withEffect">
                                  <p:stCondLst>
                                    <p:cond delay="3000"/>
                                  </p:stCondLst>
                                  <p:childTnLst>
                                    <p:set>
                                      <p:cBhvr>
                                        <p:cTn id="27" dur="1" fill="hold">
                                          <p:stCondLst>
                                            <p:cond delay="0"/>
                                          </p:stCondLst>
                                        </p:cTn>
                                        <p:tgtEl>
                                          <p:spTgt spid="41989"/>
                                        </p:tgtEl>
                                        <p:attrNameLst>
                                          <p:attrName>style.visibility</p:attrName>
                                        </p:attrNameLst>
                                      </p:cBhvr>
                                      <p:to>
                                        <p:strVal val="visible"/>
                                      </p:to>
                                    </p:set>
                                    <p:animEffect transition="in" filter="checkerboard(across)">
                                      <p:cBhvr>
                                        <p:cTn id="28" dur="500"/>
                                        <p:tgtEl>
                                          <p:spTgt spid="41989"/>
                                        </p:tgtEl>
                                      </p:cBhvr>
                                    </p:animEffect>
                                  </p:childTnLst>
                                </p:cTn>
                              </p:par>
                            </p:childTnLst>
                          </p:cTn>
                        </p:par>
                        <p:par>
                          <p:cTn id="29" fill="hold">
                            <p:stCondLst>
                              <p:cond delay="11000"/>
                            </p:stCondLst>
                            <p:childTnLst>
                              <p:par>
                                <p:cTn id="30" presetID="5" presetClass="exit" presetSubtype="10" fill="hold" nodeType="afterEffect">
                                  <p:stCondLst>
                                    <p:cond delay="3000"/>
                                  </p:stCondLst>
                                  <p:childTnLst>
                                    <p:animEffect transition="out" filter="checkerboard(across)">
                                      <p:cBhvr>
                                        <p:cTn id="31" dur="500"/>
                                        <p:tgtEl>
                                          <p:spTgt spid="41989"/>
                                        </p:tgtEl>
                                      </p:cBhvr>
                                    </p:animEffect>
                                    <p:set>
                                      <p:cBhvr>
                                        <p:cTn id="32" dur="1" fill="hold">
                                          <p:stCondLst>
                                            <p:cond delay="499"/>
                                          </p:stCondLst>
                                        </p:cTn>
                                        <p:tgtEl>
                                          <p:spTgt spid="41989"/>
                                        </p:tgtEl>
                                        <p:attrNameLst>
                                          <p:attrName>style.visibility</p:attrName>
                                        </p:attrNameLst>
                                      </p:cBhvr>
                                      <p:to>
                                        <p:strVal val="hidden"/>
                                      </p:to>
                                    </p:set>
                                  </p:childTnLst>
                                </p:cTn>
                              </p:par>
                              <p:par>
                                <p:cTn id="33" presetID="5" presetClass="entr" presetSubtype="10" fill="hold" nodeType="withEffect">
                                  <p:stCondLst>
                                    <p:cond delay="3000"/>
                                  </p:stCondLst>
                                  <p:childTnLst>
                                    <p:set>
                                      <p:cBhvr>
                                        <p:cTn id="34" dur="1" fill="hold">
                                          <p:stCondLst>
                                            <p:cond delay="0"/>
                                          </p:stCondLst>
                                        </p:cTn>
                                        <p:tgtEl>
                                          <p:spTgt spid="41990"/>
                                        </p:tgtEl>
                                        <p:attrNameLst>
                                          <p:attrName>style.visibility</p:attrName>
                                        </p:attrNameLst>
                                      </p:cBhvr>
                                      <p:to>
                                        <p:strVal val="visible"/>
                                      </p:to>
                                    </p:set>
                                    <p:animEffect transition="in" filter="checkerboard(across)">
                                      <p:cBhvr>
                                        <p:cTn id="35"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Нюрнбергский процесс</a:t>
            </a:r>
            <a:endParaRPr lang="ru-RU" dirty="0"/>
          </a:p>
        </p:txBody>
      </p:sp>
      <p:sp>
        <p:nvSpPr>
          <p:cNvPr id="3" name="Содержимое 2"/>
          <p:cNvSpPr>
            <a:spLocks noGrp="1"/>
          </p:cNvSpPr>
          <p:nvPr>
            <p:ph idx="1"/>
          </p:nvPr>
        </p:nvSpPr>
        <p:spPr>
          <a:xfrm>
            <a:off x="357158" y="928670"/>
            <a:ext cx="8572560" cy="4114800"/>
          </a:xfrm>
        </p:spPr>
        <p:txBody>
          <a:bodyPr/>
          <a:lstStyle/>
          <a:p>
            <a:pPr lvl="3">
              <a:buNone/>
            </a:pPr>
            <a:r>
              <a:rPr lang="ru-RU" sz="2400" b="1" dirty="0" smtClean="0">
                <a:ea typeface="+mn-ea"/>
                <a:cs typeface="+mn-cs"/>
              </a:rPr>
              <a:t>Гильберт, Г.М. Нюрнбергский дневник. Процесс глазами психолога</a:t>
            </a:r>
          </a:p>
          <a:p>
            <a:pPr lvl="0">
              <a:buNone/>
            </a:pPr>
            <a:r>
              <a:rPr lang="ru-RU" sz="2400" b="1" dirty="0" smtClean="0"/>
              <a:t>Звягинцев А.Г. Нюрнбергский набат. Репортаж из прошлого, обращение к будущему</a:t>
            </a:r>
          </a:p>
          <a:p>
            <a:pPr lvl="0">
              <a:buNone/>
            </a:pPr>
            <a:r>
              <a:rPr lang="ru-RU" sz="2400" b="1" dirty="0" smtClean="0"/>
              <a:t>Королёва М.В. 315 дней в Нюрнберге</a:t>
            </a:r>
          </a:p>
          <a:p>
            <a:pPr lvl="0">
              <a:buNone/>
            </a:pPr>
            <a:r>
              <a:rPr lang="ru-RU" sz="2400" b="1" dirty="0" err="1" smtClean="0"/>
              <a:t>Кынин</a:t>
            </a:r>
            <a:r>
              <a:rPr lang="ru-RU" sz="2400" b="1" dirty="0" smtClean="0"/>
              <a:t> Г. П. Германия капитулирует безоговорочно</a:t>
            </a:r>
          </a:p>
          <a:p>
            <a:pPr lvl="0">
              <a:buNone/>
            </a:pPr>
            <a:r>
              <a:rPr lang="ru-RU" sz="2400" b="1" dirty="0" smtClean="0"/>
              <a:t>Матасов Р.А. Синхронные переводчики на Нюрнбергском процессе</a:t>
            </a:r>
          </a:p>
          <a:p>
            <a:pPr>
              <a:buNone/>
            </a:pPr>
            <a:r>
              <a:rPr lang="ru-RU" sz="2400" b="1" dirty="0" smtClean="0"/>
              <a:t>Нюрнбергский перевод. Благодаря кому мир узнал о преступлениях нацистов? (Из воспоминаний Е. Гофмана)</a:t>
            </a:r>
          </a:p>
          <a:p>
            <a:pPr lvl="0">
              <a:buNone/>
            </a:pPr>
            <a:r>
              <a:rPr lang="ru-RU" sz="2400" b="1" dirty="0" smtClean="0"/>
              <a:t>Полторак А.И. Нюрнбергский эпилог</a:t>
            </a:r>
          </a:p>
          <a:p>
            <a:pPr lvl="0">
              <a:buNone/>
            </a:pPr>
            <a:r>
              <a:rPr lang="ru-RU" sz="2400" b="1" dirty="0" err="1" smtClean="0"/>
              <a:t>Ступникова</a:t>
            </a:r>
            <a:r>
              <a:rPr lang="ru-RU" sz="2400" b="1" dirty="0" smtClean="0"/>
              <a:t> Т.С. Ничего кроме правды. Нюрнбергский процесс. Воспоминания переводчика.</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Нюрнбергский процесс</a:t>
            </a:r>
            <a:endParaRPr lang="ru-RU" dirty="0"/>
          </a:p>
        </p:txBody>
      </p:sp>
      <p:sp>
        <p:nvSpPr>
          <p:cNvPr id="3" name="Содержимое 2"/>
          <p:cNvSpPr>
            <a:spLocks noGrp="1"/>
          </p:cNvSpPr>
          <p:nvPr>
            <p:ph idx="1"/>
          </p:nvPr>
        </p:nvSpPr>
        <p:spPr>
          <a:xfrm>
            <a:off x="500034" y="1552574"/>
            <a:ext cx="8286808" cy="4519631"/>
          </a:xfrm>
        </p:spPr>
        <p:txBody>
          <a:bodyPr/>
          <a:lstStyle/>
          <a:p>
            <a:pPr lvl="0"/>
            <a:r>
              <a:rPr lang="en-US" sz="2800" b="1" dirty="0" smtClean="0"/>
              <a:t>Baker V. My Nuremberg trials. </a:t>
            </a:r>
            <a:endParaRPr lang="ru-RU" sz="2800" b="1" dirty="0" smtClean="0"/>
          </a:p>
          <a:p>
            <a:pPr lvl="0"/>
            <a:r>
              <a:rPr lang="en-US" sz="2800" b="1" dirty="0" smtClean="0"/>
              <a:t>Bowen D</a:t>
            </a:r>
            <a:r>
              <a:rPr lang="ru-RU" sz="2800" b="1" dirty="0" smtClean="0"/>
              <a:t>., </a:t>
            </a:r>
            <a:r>
              <a:rPr lang="en-US" sz="2800" b="1" dirty="0" smtClean="0"/>
              <a:t>Bowen M. The Nuremberg Trials (Communication through Translation).</a:t>
            </a:r>
            <a:endParaRPr lang="ru-RU" sz="2800" b="1" dirty="0" smtClean="0"/>
          </a:p>
          <a:p>
            <a:pPr lvl="0"/>
            <a:r>
              <a:rPr lang="en-US" sz="2800" b="1" dirty="0" err="1" smtClean="0"/>
              <a:t>Gaiba</a:t>
            </a:r>
            <a:r>
              <a:rPr lang="en-US" sz="2800" b="1" dirty="0" smtClean="0"/>
              <a:t> F. The Origins of Simultaneous Interpretation: The Nuremberg Trial </a:t>
            </a:r>
            <a:endParaRPr lang="ru-RU" sz="2800" b="1" dirty="0" smtClean="0"/>
          </a:p>
          <a:p>
            <a:pPr lvl="0"/>
            <a:r>
              <a:rPr lang="en-US" sz="2800" b="1" dirty="0" err="1" smtClean="0"/>
              <a:t>Sonnenfeldt</a:t>
            </a:r>
            <a:r>
              <a:rPr lang="en-US" sz="2800" b="1" dirty="0" smtClean="0"/>
              <a:t>, R</a:t>
            </a:r>
            <a:r>
              <a:rPr lang="ru-RU" sz="2800" b="1" dirty="0" smtClean="0"/>
              <a:t>.</a:t>
            </a:r>
            <a:r>
              <a:rPr lang="en-US" sz="2800" b="1" dirty="0" smtClean="0"/>
              <a:t>W. Witness to Nuremberg</a:t>
            </a:r>
            <a:endParaRPr lang="ru-RU" sz="2800" b="1" dirty="0" smtClean="0"/>
          </a:p>
          <a:p>
            <a:endParaRPr lang="ru-RU" sz="24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3" cstate="print"/>
          <a:srcRect/>
          <a:stretch>
            <a:fillRect/>
          </a:stretch>
        </p:blipFill>
        <p:spPr bwMode="auto">
          <a:xfrm>
            <a:off x="7650029" y="0"/>
            <a:ext cx="1493971" cy="1268382"/>
          </a:xfrm>
          <a:prstGeom prst="rect">
            <a:avLst/>
          </a:prstGeom>
          <a:noFill/>
        </p:spPr>
      </p:pic>
      <p:sp>
        <p:nvSpPr>
          <p:cNvPr id="2" name="Заголовок 1"/>
          <p:cNvSpPr>
            <a:spLocks noGrp="1"/>
          </p:cNvSpPr>
          <p:nvPr>
            <p:ph type="title"/>
          </p:nvPr>
        </p:nvSpPr>
        <p:spPr>
          <a:xfrm>
            <a:off x="2152651" y="228600"/>
            <a:ext cx="5491184" cy="533400"/>
          </a:xfrm>
        </p:spPr>
        <p:txBody>
          <a:bodyPr/>
          <a:lstStyle/>
          <a:p>
            <a:pPr algn="ctr"/>
            <a:r>
              <a:rPr lang="en-US" sz="4000" b="1" dirty="0" smtClean="0"/>
              <a:t>UN prepares for GA</a:t>
            </a:r>
            <a:endParaRPr lang="ru-RU" sz="4000" b="1" dirty="0"/>
          </a:p>
        </p:txBody>
      </p:sp>
      <p:pic>
        <p:nvPicPr>
          <p:cNvPr id="5" name="UN Prepares for GA- Interpreters.mp4">
            <a:hlinkClick r:id="" action="ppaction://media"/>
          </p:cNvPr>
          <p:cNvPicPr>
            <a:picLocks noGrp="1" noRot="1" noChangeAspect="1"/>
          </p:cNvPicPr>
          <p:nvPr>
            <p:ph idx="1"/>
            <a:videoFile r:link="rId1"/>
          </p:nvPr>
        </p:nvPicPr>
        <p:blipFill>
          <a:blip r:embed="rId4"/>
          <a:stretch>
            <a:fillRect/>
          </a:stretch>
        </p:blipFill>
        <p:spPr>
          <a:xfrm>
            <a:off x="0" y="1500174"/>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15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571612"/>
            <a:ext cx="6715172" cy="4757742"/>
          </a:xfrm>
        </p:spPr>
        <p:txBody>
          <a:bodyPr/>
          <a:lstStyle/>
          <a:p>
            <a:pPr>
              <a:buNone/>
            </a:pPr>
            <a:r>
              <a:rPr lang="ru-RU" sz="3000" b="1" i="1" dirty="0" smtClean="0">
                <a:latin typeface="Bookman Old Style" pitchFamily="18" charset="0"/>
              </a:rPr>
              <a:t>Я хотела бы </a:t>
            </a:r>
            <a:endParaRPr lang="en-US" sz="3000" b="1" i="1" dirty="0" smtClean="0">
              <a:latin typeface="Bookman Old Style" pitchFamily="18" charset="0"/>
            </a:endParaRPr>
          </a:p>
          <a:p>
            <a:pPr>
              <a:buNone/>
            </a:pPr>
            <a:r>
              <a:rPr lang="ru-RU" sz="3000" b="1" i="1" dirty="0" smtClean="0">
                <a:latin typeface="Bookman Old Style" pitchFamily="18" charset="0"/>
              </a:rPr>
              <a:t>обратиться</a:t>
            </a:r>
            <a:endParaRPr lang="en-US" sz="3000" b="1" i="1" dirty="0" smtClean="0">
              <a:latin typeface="Bookman Old Style" pitchFamily="18" charset="0"/>
            </a:endParaRPr>
          </a:p>
          <a:p>
            <a:pPr>
              <a:buNone/>
            </a:pPr>
            <a:r>
              <a:rPr lang="ru-RU" sz="3000" b="1" i="1" dirty="0" smtClean="0">
                <a:latin typeface="Bookman Old Style" pitchFamily="18" charset="0"/>
              </a:rPr>
              <a:t>к докладчикам, </a:t>
            </a:r>
            <a:endParaRPr lang="en-US" sz="3000" b="1" i="1" dirty="0" smtClean="0">
              <a:latin typeface="Bookman Old Style" pitchFamily="18" charset="0"/>
            </a:endParaRPr>
          </a:p>
          <a:p>
            <a:pPr>
              <a:buNone/>
            </a:pPr>
            <a:r>
              <a:rPr lang="ru-RU" sz="3000" b="1" i="1" dirty="0" smtClean="0">
                <a:latin typeface="Bookman Old Style" pitchFamily="18" charset="0"/>
              </a:rPr>
              <a:t>чтобы они представили</a:t>
            </a:r>
            <a:endParaRPr lang="en-US" sz="3000" b="1" i="1" dirty="0" smtClean="0">
              <a:latin typeface="Bookman Old Style" pitchFamily="18" charset="0"/>
            </a:endParaRPr>
          </a:p>
          <a:p>
            <a:pPr>
              <a:buNone/>
            </a:pPr>
            <a:r>
              <a:rPr lang="ru-RU" sz="3000" b="1" i="1" dirty="0" smtClean="0">
                <a:latin typeface="Bookman Old Style" pitchFamily="18" charset="0"/>
              </a:rPr>
              <a:t>свои заявления в разумных</a:t>
            </a:r>
            <a:endParaRPr lang="en-US" sz="3000" b="1" i="1" dirty="0" smtClean="0">
              <a:latin typeface="Bookman Old Style" pitchFamily="18" charset="0"/>
            </a:endParaRPr>
          </a:p>
          <a:p>
            <a:pPr>
              <a:buNone/>
            </a:pPr>
            <a:r>
              <a:rPr lang="ru-RU" sz="3000" b="1" i="1" dirty="0" smtClean="0">
                <a:latin typeface="Bookman Old Style" pitchFamily="18" charset="0"/>
              </a:rPr>
              <a:t>темпах, чтобы</a:t>
            </a:r>
            <a:r>
              <a:rPr lang="en-US" sz="3000" b="1" i="1" dirty="0" smtClean="0">
                <a:latin typeface="Bookman Old Style" pitchFamily="18" charset="0"/>
              </a:rPr>
              <a:t> </a:t>
            </a:r>
            <a:r>
              <a:rPr lang="ru-RU" sz="3000" b="1" i="1" dirty="0" smtClean="0">
                <a:latin typeface="Bookman Old Style" pitchFamily="18" charset="0"/>
              </a:rPr>
              <a:t>надлежащим</a:t>
            </a:r>
          </a:p>
          <a:p>
            <a:pPr>
              <a:buNone/>
            </a:pPr>
            <a:r>
              <a:rPr lang="ru-RU" sz="3000" b="1" i="1" dirty="0" smtClean="0">
                <a:latin typeface="Bookman Old Style" pitchFamily="18" charset="0"/>
              </a:rPr>
              <a:t>образом обеспечить устный</a:t>
            </a:r>
          </a:p>
          <a:p>
            <a:pPr>
              <a:buNone/>
            </a:pPr>
            <a:r>
              <a:rPr lang="ru-RU" sz="3000" b="1" i="1" dirty="0" smtClean="0">
                <a:latin typeface="Bookman Old Style" pitchFamily="18" charset="0"/>
              </a:rPr>
              <a:t>перевод</a:t>
            </a:r>
            <a:endParaRPr lang="ru-RU" sz="3000" b="1" i="1" dirty="0">
              <a:latin typeface="Bookman Old Style" pitchFamily="18" charset="0"/>
            </a:endParaRPr>
          </a:p>
        </p:txBody>
      </p:sp>
      <p:pic>
        <p:nvPicPr>
          <p:cNvPr id="1026" name="Picture 2" descr="C:\Users\1\Desktop\Унив. округ\1529323071.jpg"/>
          <p:cNvPicPr>
            <a:picLocks noChangeAspect="1" noChangeArrowheads="1"/>
          </p:cNvPicPr>
          <p:nvPr/>
        </p:nvPicPr>
        <p:blipFill>
          <a:blip r:embed="rId2"/>
          <a:srcRect l="15722" r="6054"/>
          <a:stretch>
            <a:fillRect/>
          </a:stretch>
        </p:blipFill>
        <p:spPr bwMode="auto">
          <a:xfrm>
            <a:off x="4714876" y="285728"/>
            <a:ext cx="4236495" cy="3071834"/>
          </a:xfrm>
          <a:prstGeom prst="rect">
            <a:avLst/>
          </a:prstGeom>
          <a:noFill/>
        </p:spPr>
      </p:pic>
      <p:sp>
        <p:nvSpPr>
          <p:cNvPr id="5" name="Прямоугольник 4"/>
          <p:cNvSpPr/>
          <p:nvPr/>
        </p:nvSpPr>
        <p:spPr>
          <a:xfrm>
            <a:off x="2357422" y="5715016"/>
            <a:ext cx="6357982" cy="769441"/>
          </a:xfrm>
          <a:prstGeom prst="rect">
            <a:avLst/>
          </a:prstGeom>
        </p:spPr>
        <p:txBody>
          <a:bodyPr wrap="square">
            <a:spAutoFit/>
          </a:bodyPr>
          <a:lstStyle/>
          <a:p>
            <a:pPr algn="r"/>
            <a:r>
              <a:rPr lang="ru-RU" sz="2200" b="1" dirty="0" smtClean="0"/>
              <a:t>Председатель 73-й Генассамблеи ООН </a:t>
            </a:r>
          </a:p>
          <a:p>
            <a:pPr algn="r"/>
            <a:r>
              <a:rPr lang="ru-RU" sz="2200" b="1" dirty="0" smtClean="0"/>
              <a:t>Мария </a:t>
            </a:r>
            <a:r>
              <a:rPr lang="ru-RU" sz="2200" b="1" dirty="0" err="1" smtClean="0"/>
              <a:t>Эспиноса</a:t>
            </a:r>
            <a:r>
              <a:rPr lang="ru-RU" sz="2200" b="1" dirty="0" smtClean="0"/>
              <a:t> </a:t>
            </a:r>
            <a:r>
              <a:rPr lang="ru-RU" sz="2200" b="1" dirty="0" err="1" smtClean="0"/>
              <a:t>Гарсес</a:t>
            </a:r>
            <a:endParaRPr lang="ru-RU" sz="22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3" cstate="print"/>
          <a:srcRect/>
          <a:stretch>
            <a:fillRect/>
          </a:stretch>
        </p:blipFill>
        <p:spPr bwMode="auto">
          <a:xfrm>
            <a:off x="7500958" y="214290"/>
            <a:ext cx="1351095" cy="1147080"/>
          </a:xfrm>
          <a:prstGeom prst="rect">
            <a:avLst/>
          </a:prstGeom>
          <a:noFill/>
        </p:spPr>
      </p:pic>
      <p:sp>
        <p:nvSpPr>
          <p:cNvPr id="2" name="Заголовок 1"/>
          <p:cNvSpPr>
            <a:spLocks noGrp="1"/>
          </p:cNvSpPr>
          <p:nvPr>
            <p:ph type="title"/>
          </p:nvPr>
        </p:nvSpPr>
        <p:spPr>
          <a:xfrm>
            <a:off x="2143108" y="428604"/>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how to get into the UN</a:t>
            </a:r>
            <a:endParaRPr lang="ru-RU" sz="4000" b="1" dirty="0"/>
          </a:p>
        </p:txBody>
      </p:sp>
      <p:pic>
        <p:nvPicPr>
          <p:cNvPr id="5" name="Previous experiences.mp4">
            <a:hlinkClick r:id="" action="ppaction://media"/>
          </p:cNvPr>
          <p:cNvPicPr>
            <a:picLocks noGrp="1" noRot="1" noChangeAspect="1"/>
          </p:cNvPicPr>
          <p:nvPr>
            <p:ph idx="1"/>
            <a:videoFile r:link="rId1"/>
          </p:nvPr>
        </p:nvPicPr>
        <p:blipFill>
          <a:blip r:embed="rId4"/>
          <a:stretch>
            <a:fillRect/>
          </a:stretch>
        </p:blipFill>
        <p:spPr>
          <a:xfrm>
            <a:off x="0" y="1500174"/>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1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how to get into the UN</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800" b="1" i="1" dirty="0" smtClean="0">
                <a:latin typeface="Bookman Old Style" pitchFamily="18" charset="0"/>
              </a:rPr>
              <a:t>I did the UN interpreting test. It's renowned for being incredibly tough: I passed first time, which I wasn't expecting. It meant that a whole new career opened up, working on UN missions abroad. </a:t>
            </a:r>
          </a:p>
          <a:p>
            <a:r>
              <a:rPr lang="en-US" sz="2800" b="1" i="1" dirty="0" smtClean="0">
                <a:latin typeface="Bookman Old Style" pitchFamily="18" charset="0"/>
              </a:rPr>
              <a:t>As it turned out, if you've passed that test, then they will, and by the end of the first month I had work.</a:t>
            </a:r>
            <a:endParaRPr lang="ru-RU" sz="2800" b="1" i="1" dirty="0" smtClean="0">
              <a:latin typeface="Bookman Old Style" pitchFamily="18" charset="0"/>
            </a:endParaRPr>
          </a:p>
        </p:txBody>
      </p:sp>
      <p:pic>
        <p:nvPicPr>
          <p:cNvPr id="1026" name="Picture 2" descr="http://www.fanstudio.ru/session/1541962024/preview.jpg?x=0.8131706715370859"/>
          <p:cNvPicPr>
            <a:picLocks noChangeAspect="1" noChangeArrowheads="1"/>
          </p:cNvPicPr>
          <p:nvPr/>
        </p:nvPicPr>
        <p:blipFill>
          <a:blip r:embed="rId3"/>
          <a:srcRect/>
          <a:stretch>
            <a:fillRect/>
          </a:stretch>
        </p:blipFill>
        <p:spPr bwMode="auto">
          <a:xfrm>
            <a:off x="428596" y="1714488"/>
            <a:ext cx="1500198" cy="1500198"/>
          </a:xfrm>
          <a:prstGeom prst="rect">
            <a:avLst/>
          </a:prstGeom>
          <a:noFill/>
        </p:spPr>
      </p:pic>
      <p:sp>
        <p:nvSpPr>
          <p:cNvPr id="7" name="TextBox 6"/>
          <p:cNvSpPr txBox="1"/>
          <p:nvPr/>
        </p:nvSpPr>
        <p:spPr>
          <a:xfrm>
            <a:off x="500034" y="3500438"/>
            <a:ext cx="1714512" cy="1569660"/>
          </a:xfrm>
          <a:prstGeom prst="rect">
            <a:avLst/>
          </a:prstGeom>
          <a:noFill/>
        </p:spPr>
        <p:txBody>
          <a:bodyPr wrap="square" rtlCol="0">
            <a:spAutoFit/>
          </a:bodyPr>
          <a:lstStyle/>
          <a:p>
            <a:r>
              <a:rPr lang="en-US" sz="2600" b="1" dirty="0" smtClean="0"/>
              <a:t>Helen</a:t>
            </a:r>
          </a:p>
          <a:p>
            <a:r>
              <a:rPr lang="en-US" sz="2600" b="1" dirty="0" smtClean="0"/>
              <a:t>Reynolds-Brown</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428860" y="1357298"/>
            <a:ext cx="6429420" cy="4876821"/>
          </a:xfrm>
        </p:spPr>
        <p:txBody>
          <a:bodyPr/>
          <a:lstStyle/>
          <a:p>
            <a:r>
              <a:rPr lang="ru-RU" sz="2500" b="1" i="1" dirty="0" smtClean="0">
                <a:latin typeface="Bookman Old Style" pitchFamily="18" charset="0"/>
              </a:rPr>
              <a:t>Конференция начинается в 9 часов утра. В кабине два или три синхрониста. Тот, кто переводит первым, создает образы, а часто и эквиваленты, которыми потом будут пользоваться другие два переводчика.</a:t>
            </a:r>
            <a:endParaRPr lang="en-US" sz="2500" b="1" i="1" dirty="0" smtClean="0">
              <a:latin typeface="Bookman Old Style" pitchFamily="18" charset="0"/>
            </a:endParaRPr>
          </a:p>
          <a:p>
            <a:r>
              <a:rPr lang="ru-RU" sz="2500" b="1" i="1" dirty="0" smtClean="0">
                <a:latin typeface="Bookman Old Style" pitchFamily="18" charset="0"/>
              </a:rPr>
              <a:t>На обед отводится от часа до двух. В международных организациях, если совещание затягивается, девятый час оплачивается, как один рабочий день.</a:t>
            </a:r>
          </a:p>
        </p:txBody>
      </p:sp>
      <p:sp>
        <p:nvSpPr>
          <p:cNvPr id="7" name="TextBox 6"/>
          <p:cNvSpPr txBox="1"/>
          <p:nvPr/>
        </p:nvSpPr>
        <p:spPr>
          <a:xfrm>
            <a:off x="357158" y="3857628"/>
            <a:ext cx="1857388" cy="1169551"/>
          </a:xfrm>
          <a:prstGeom prst="rect">
            <a:avLst/>
          </a:prstGeom>
          <a:noFill/>
        </p:spPr>
        <p:txBody>
          <a:bodyPr wrap="square" rtlCol="0">
            <a:spAutoFit/>
          </a:bodyPr>
          <a:lstStyle/>
          <a:p>
            <a:r>
              <a:rPr lang="ru-RU" sz="2600" b="1" dirty="0" smtClean="0"/>
              <a:t>Андрей</a:t>
            </a:r>
          </a:p>
          <a:p>
            <a:r>
              <a:rPr lang="ru-RU" sz="2600" b="1" dirty="0" smtClean="0"/>
              <a:t>Фалалеев</a:t>
            </a:r>
            <a:endParaRPr lang="en-US" sz="2600" b="1" dirty="0" smtClean="0"/>
          </a:p>
          <a:p>
            <a:endParaRPr lang="ru-RU" dirty="0"/>
          </a:p>
        </p:txBody>
      </p:sp>
      <p:pic>
        <p:nvPicPr>
          <p:cNvPr id="50178" name="Picture 2" descr="ÐÐ°ÑÑÐ¸Ð½ÐºÐ¸ Ð¿Ð¾ Ð·Ð°Ð¿ÑÐ¾ÑÑ Ð°Ð½Ð´ÑÐµÐ¹ ÑÐ°Ð»Ð°Ð»ÐµÐµÐ²"/>
          <p:cNvPicPr>
            <a:picLocks noChangeAspect="1" noChangeArrowheads="1"/>
          </p:cNvPicPr>
          <p:nvPr/>
        </p:nvPicPr>
        <p:blipFill>
          <a:blip r:embed="rId3"/>
          <a:srcRect l="25119" t="11440" r="54218" b="52030"/>
          <a:stretch>
            <a:fillRect/>
          </a:stretch>
        </p:blipFill>
        <p:spPr bwMode="auto">
          <a:xfrm>
            <a:off x="357158" y="1500174"/>
            <a:ext cx="1928826" cy="228604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428860" y="1357298"/>
            <a:ext cx="6429420" cy="4876821"/>
          </a:xfrm>
        </p:spPr>
        <p:txBody>
          <a:bodyPr/>
          <a:lstStyle/>
          <a:p>
            <a:r>
              <a:rPr lang="en-US" sz="2500" b="1" i="1" dirty="0" smtClean="0">
                <a:latin typeface="Bookman Old Style" pitchFamily="18" charset="0"/>
              </a:rPr>
              <a:t>You want to be sure that you're speaking in grammatical sentences, that you're using proper intonation. It is very difficult to listen to a monotone when somebody is not varying the sound of their voice ... because eventually, you'll lose your audience. And one thing when you train interpreters, you train them in the use of intonation, and intonation in the language into which they're interpreting, not from which they're working</a:t>
            </a:r>
            <a:endParaRPr lang="ru-RU" sz="2500" b="1" i="1" dirty="0" smtClean="0">
              <a:latin typeface="Bookman Old Style" pitchFamily="18" charset="0"/>
            </a:endParaRPr>
          </a:p>
        </p:txBody>
      </p:sp>
      <p:sp>
        <p:nvSpPr>
          <p:cNvPr id="7" name="TextBox 6"/>
          <p:cNvSpPr txBox="1"/>
          <p:nvPr/>
        </p:nvSpPr>
        <p:spPr>
          <a:xfrm>
            <a:off x="357158" y="3929066"/>
            <a:ext cx="1857388" cy="1169551"/>
          </a:xfrm>
          <a:prstGeom prst="rect">
            <a:avLst/>
          </a:prstGeom>
          <a:noFill/>
        </p:spPr>
        <p:txBody>
          <a:bodyPr wrap="square" rtlCol="0">
            <a:spAutoFit/>
          </a:bodyPr>
          <a:lstStyle/>
          <a:p>
            <a:r>
              <a:rPr lang="en-US" sz="2600" b="1" dirty="0" smtClean="0"/>
              <a:t>Lynn</a:t>
            </a:r>
          </a:p>
          <a:p>
            <a:r>
              <a:rPr lang="en-US" sz="2600" b="1" dirty="0" err="1" smtClean="0"/>
              <a:t>Visson</a:t>
            </a:r>
            <a:endParaRPr lang="en-US" sz="2600" b="1" dirty="0" smtClean="0"/>
          </a:p>
          <a:p>
            <a:endParaRPr lang="ru-RU" dirty="0"/>
          </a:p>
        </p:txBody>
      </p:sp>
      <p:pic>
        <p:nvPicPr>
          <p:cNvPr id="51202" name="Picture 2" descr="Lynn Visson"/>
          <p:cNvPicPr>
            <a:picLocks noChangeAspect="1" noChangeArrowheads="1"/>
          </p:cNvPicPr>
          <p:nvPr/>
        </p:nvPicPr>
        <p:blipFill>
          <a:blip r:embed="rId3"/>
          <a:srcRect/>
          <a:stretch>
            <a:fillRect/>
          </a:stretch>
        </p:blipFill>
        <p:spPr bwMode="auto">
          <a:xfrm>
            <a:off x="428596" y="1643050"/>
            <a:ext cx="1714512" cy="224944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500" b="1" i="1" dirty="0" smtClean="0">
                <a:latin typeface="Bookman Old Style" pitchFamily="18" charset="0"/>
              </a:rPr>
              <a:t>Interpreters work in pairs, doing half an hour before swapping over. It's always intense and it's often stressful, because these are communications that matter to people's lives so you have to get it right.</a:t>
            </a:r>
          </a:p>
          <a:p>
            <a:r>
              <a:rPr lang="en-US" sz="2500" b="1" i="1" dirty="0" smtClean="0">
                <a:latin typeface="Bookman Old Style" pitchFamily="18" charset="0"/>
              </a:rPr>
              <a:t>You have to think on your feet – I drink a lot of coffee.</a:t>
            </a:r>
          </a:p>
          <a:p>
            <a:endParaRPr lang="en-US" sz="2500" b="1" i="1" dirty="0" smtClean="0">
              <a:latin typeface="Bookman Old Style" pitchFamily="18" charset="0"/>
            </a:endParaRPr>
          </a:p>
        </p:txBody>
      </p:sp>
      <p:pic>
        <p:nvPicPr>
          <p:cNvPr id="1026" name="Picture 2" descr="http://www.fanstudio.ru/session/1541962024/preview.jpg?x=0.8131706715370859"/>
          <p:cNvPicPr>
            <a:picLocks noChangeAspect="1" noChangeArrowheads="1"/>
          </p:cNvPicPr>
          <p:nvPr/>
        </p:nvPicPr>
        <p:blipFill>
          <a:blip r:embed="rId3"/>
          <a:srcRect/>
          <a:stretch>
            <a:fillRect/>
          </a:stretch>
        </p:blipFill>
        <p:spPr bwMode="auto">
          <a:xfrm>
            <a:off x="428596" y="1714488"/>
            <a:ext cx="1500198" cy="1500198"/>
          </a:xfrm>
          <a:prstGeom prst="rect">
            <a:avLst/>
          </a:prstGeom>
          <a:noFill/>
        </p:spPr>
      </p:pic>
      <p:sp>
        <p:nvSpPr>
          <p:cNvPr id="7" name="TextBox 6"/>
          <p:cNvSpPr txBox="1"/>
          <p:nvPr/>
        </p:nvSpPr>
        <p:spPr>
          <a:xfrm>
            <a:off x="500034" y="3500438"/>
            <a:ext cx="1714512" cy="1569660"/>
          </a:xfrm>
          <a:prstGeom prst="rect">
            <a:avLst/>
          </a:prstGeom>
          <a:noFill/>
        </p:spPr>
        <p:txBody>
          <a:bodyPr wrap="square" rtlCol="0">
            <a:spAutoFit/>
          </a:bodyPr>
          <a:lstStyle/>
          <a:p>
            <a:r>
              <a:rPr lang="en-US" sz="2600" b="1" dirty="0" smtClean="0"/>
              <a:t>Helen</a:t>
            </a:r>
          </a:p>
          <a:p>
            <a:r>
              <a:rPr lang="en-US" sz="2600" b="1" dirty="0" smtClean="0"/>
              <a:t>Reynolds-Brown</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ÐÐ°ÑÑÐ¸Ð½ÐºÐ¸ Ð¿Ð¾ Ð·Ð°Ð¿ÑÐ¾ÑÑ united nations"/>
          <p:cNvPicPr>
            <a:picLocks noChangeAspect="1" noChangeArrowheads="1"/>
          </p:cNvPicPr>
          <p:nvPr/>
        </p:nvPicPr>
        <p:blipFill>
          <a:blip r:embed="rId2" cstate="print"/>
          <a:srcRect/>
          <a:stretch>
            <a:fillRect/>
          </a:stretch>
        </p:blipFill>
        <p:spPr bwMode="auto">
          <a:xfrm>
            <a:off x="6446890" y="4572008"/>
            <a:ext cx="2356023" cy="2000264"/>
          </a:xfrm>
          <a:prstGeom prst="rect">
            <a:avLst/>
          </a:prstGeom>
          <a:noFill/>
        </p:spPr>
      </p:pic>
      <p:sp>
        <p:nvSpPr>
          <p:cNvPr id="2" name="Заголовок 1"/>
          <p:cNvSpPr>
            <a:spLocks noGrp="1"/>
          </p:cNvSpPr>
          <p:nvPr>
            <p:ph type="title"/>
          </p:nvPr>
        </p:nvSpPr>
        <p:spPr/>
        <p:txBody>
          <a:bodyPr/>
          <a:lstStyle/>
          <a:p>
            <a:pPr algn="r"/>
            <a:r>
              <a:rPr lang="ru-RU" sz="3400" b="1" dirty="0" smtClean="0"/>
              <a:t>Кратко об истории</a:t>
            </a:r>
            <a:endParaRPr lang="ru-RU" sz="3400" b="1" dirty="0"/>
          </a:p>
        </p:txBody>
      </p:sp>
      <p:sp>
        <p:nvSpPr>
          <p:cNvPr id="3" name="Содержимое 2"/>
          <p:cNvSpPr>
            <a:spLocks noGrp="1"/>
          </p:cNvSpPr>
          <p:nvPr>
            <p:ph idx="1"/>
          </p:nvPr>
        </p:nvSpPr>
        <p:spPr/>
        <p:txBody>
          <a:bodyPr/>
          <a:lstStyle/>
          <a:p>
            <a:r>
              <a:rPr lang="ru-RU" sz="4000" dirty="0" smtClean="0"/>
              <a:t>1 января 1942 года впервые использовано название «Объединенные Нации»</a:t>
            </a:r>
            <a:endParaRPr lang="ru-RU"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500" b="1" i="1" dirty="0" smtClean="0">
                <a:latin typeface="Bookman Old Style" pitchFamily="18" charset="0"/>
              </a:rPr>
              <a:t>There are so many potential pitfalls: not getting a written statement in advance, or getting it just 30 seconds before they start speaking ... or while they're speaking. </a:t>
            </a:r>
          </a:p>
          <a:p>
            <a:r>
              <a:rPr lang="en-US" sz="2500" b="1" i="1" dirty="0" smtClean="0">
                <a:latin typeface="Bookman Old Style" pitchFamily="18" charset="0"/>
              </a:rPr>
              <a:t>People often speak very fast, and Russians in particular are prone to send one of their delegation to check you're interpreting precisely as they want you to.</a:t>
            </a:r>
          </a:p>
        </p:txBody>
      </p:sp>
      <p:pic>
        <p:nvPicPr>
          <p:cNvPr id="1026" name="Picture 2" descr="http://www.fanstudio.ru/session/1541962024/preview.jpg?x=0.8131706715370859"/>
          <p:cNvPicPr>
            <a:picLocks noChangeAspect="1" noChangeArrowheads="1"/>
          </p:cNvPicPr>
          <p:nvPr/>
        </p:nvPicPr>
        <p:blipFill>
          <a:blip r:embed="rId3"/>
          <a:srcRect/>
          <a:stretch>
            <a:fillRect/>
          </a:stretch>
        </p:blipFill>
        <p:spPr bwMode="auto">
          <a:xfrm>
            <a:off x="428596" y="1714488"/>
            <a:ext cx="1500198" cy="1500198"/>
          </a:xfrm>
          <a:prstGeom prst="rect">
            <a:avLst/>
          </a:prstGeom>
          <a:noFill/>
        </p:spPr>
      </p:pic>
      <p:sp>
        <p:nvSpPr>
          <p:cNvPr id="7" name="TextBox 6"/>
          <p:cNvSpPr txBox="1"/>
          <p:nvPr/>
        </p:nvSpPr>
        <p:spPr>
          <a:xfrm>
            <a:off x="500034" y="3500438"/>
            <a:ext cx="1714512" cy="1569660"/>
          </a:xfrm>
          <a:prstGeom prst="rect">
            <a:avLst/>
          </a:prstGeom>
          <a:noFill/>
        </p:spPr>
        <p:txBody>
          <a:bodyPr wrap="square" rtlCol="0">
            <a:spAutoFit/>
          </a:bodyPr>
          <a:lstStyle/>
          <a:p>
            <a:r>
              <a:rPr lang="en-US" sz="2600" b="1" dirty="0" smtClean="0"/>
              <a:t>Helen</a:t>
            </a:r>
          </a:p>
          <a:p>
            <a:r>
              <a:rPr lang="en-US" sz="2600" b="1" dirty="0" smtClean="0"/>
              <a:t>Reynolds-Brown</a:t>
            </a:r>
          </a:p>
          <a:p>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500" b="1" i="1" dirty="0" smtClean="0">
                <a:latin typeface="Bookman Old Style" pitchFamily="18" charset="0"/>
              </a:rPr>
              <a:t>There are various strategies. Some interpreters think it’s best just to stop and just say the delegate is speaking too fast.</a:t>
            </a:r>
          </a:p>
          <a:p>
            <a:r>
              <a:rPr lang="en-US" sz="2500" b="1" i="1" dirty="0" smtClean="0">
                <a:latin typeface="Bookman Old Style" pitchFamily="18" charset="0"/>
              </a:rPr>
              <a:t>You have to be quick on the uptake. It’s not just language skills in this job, it’s being quick-brained and learning fast.</a:t>
            </a:r>
          </a:p>
        </p:txBody>
      </p:sp>
      <p:sp>
        <p:nvSpPr>
          <p:cNvPr id="7" name="TextBox 6"/>
          <p:cNvSpPr txBox="1"/>
          <p:nvPr/>
        </p:nvSpPr>
        <p:spPr>
          <a:xfrm>
            <a:off x="500034" y="3500438"/>
            <a:ext cx="1714512" cy="1169551"/>
          </a:xfrm>
          <a:prstGeom prst="rect">
            <a:avLst/>
          </a:prstGeom>
          <a:noFill/>
        </p:spPr>
        <p:txBody>
          <a:bodyPr wrap="square" rtlCol="0">
            <a:spAutoFit/>
          </a:bodyPr>
          <a:lstStyle/>
          <a:p>
            <a:r>
              <a:rPr lang="en-US" sz="2600" b="1" dirty="0" smtClean="0"/>
              <a:t>Anne</a:t>
            </a:r>
          </a:p>
          <a:p>
            <a:r>
              <a:rPr lang="en-US" sz="2600" b="1" dirty="0" smtClean="0"/>
              <a:t>Miles</a:t>
            </a:r>
          </a:p>
          <a:p>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4"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500" b="1" i="1" dirty="0" smtClean="0">
                <a:latin typeface="Bookman Old Style" pitchFamily="18" charset="0"/>
              </a:rPr>
              <a:t>Consecutive interpreters have to </a:t>
            </a:r>
            <a:r>
              <a:rPr lang="en-US" sz="2500" b="1" i="1" dirty="0" err="1" smtClean="0">
                <a:latin typeface="Bookman Old Style" pitchFamily="18" charset="0"/>
              </a:rPr>
              <a:t>analyse</a:t>
            </a:r>
            <a:r>
              <a:rPr lang="en-US" sz="2500" b="1" i="1" dirty="0" smtClean="0">
                <a:latin typeface="Bookman Old Style" pitchFamily="18" charset="0"/>
              </a:rPr>
              <a:t> every single word. With Russian, the syntax is entirely different from English. </a:t>
            </a:r>
          </a:p>
          <a:p>
            <a:r>
              <a:rPr lang="en-US" sz="2500" b="1" i="1" dirty="0" smtClean="0">
                <a:latin typeface="Bookman Old Style" pitchFamily="18" charset="0"/>
              </a:rPr>
              <a:t>You bring a lot of your personality to the job. We have to do a lot of research. You never know what you are going to get. One day you do international finance, the next international law. You have to dig deep with every subject.</a:t>
            </a:r>
          </a:p>
        </p:txBody>
      </p:sp>
      <p:sp>
        <p:nvSpPr>
          <p:cNvPr id="7" name="TextBox 6"/>
          <p:cNvSpPr txBox="1"/>
          <p:nvPr/>
        </p:nvSpPr>
        <p:spPr>
          <a:xfrm>
            <a:off x="357158" y="3643314"/>
            <a:ext cx="1714512" cy="1169551"/>
          </a:xfrm>
          <a:prstGeom prst="rect">
            <a:avLst/>
          </a:prstGeom>
          <a:noFill/>
        </p:spPr>
        <p:txBody>
          <a:bodyPr wrap="square" rtlCol="0">
            <a:spAutoFit/>
          </a:bodyPr>
          <a:lstStyle/>
          <a:p>
            <a:r>
              <a:rPr lang="en-US" sz="2600" b="1" dirty="0" smtClean="0"/>
              <a:t>Elena</a:t>
            </a:r>
          </a:p>
          <a:p>
            <a:r>
              <a:rPr lang="en-US" sz="2600" b="1" dirty="0" smtClean="0"/>
              <a:t>Kidd</a:t>
            </a:r>
          </a:p>
          <a:p>
            <a:endParaRPr lang="ru-RU" dirty="0"/>
          </a:p>
        </p:txBody>
      </p:sp>
      <p:pic>
        <p:nvPicPr>
          <p:cNvPr id="52228" name="Picture 4" descr="Photo of Elena Kidd"/>
          <p:cNvPicPr>
            <a:picLocks noChangeAspect="1" noChangeArrowheads="1"/>
          </p:cNvPicPr>
          <p:nvPr/>
        </p:nvPicPr>
        <p:blipFill>
          <a:blip r:embed="rId5"/>
          <a:srcRect/>
          <a:stretch>
            <a:fillRect/>
          </a:stretch>
        </p:blipFill>
        <p:spPr bwMode="auto">
          <a:xfrm>
            <a:off x="285720" y="1500174"/>
            <a:ext cx="1657362" cy="2071702"/>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357422" y="2285992"/>
            <a:ext cx="6429420" cy="4143403"/>
          </a:xfrm>
        </p:spPr>
        <p:txBody>
          <a:bodyPr/>
          <a:lstStyle/>
          <a:p>
            <a:r>
              <a:rPr lang="en-US" sz="2500" b="1" i="1" dirty="0" smtClean="0">
                <a:latin typeface="Bookman Old Style" pitchFamily="18" charset="0"/>
              </a:rPr>
              <a:t>My job as an interpreter is to be invisible. The audience should feel they are hearing the speaker on their own, rather than through an intermediary. </a:t>
            </a:r>
            <a:endParaRPr lang="ru-RU" sz="2500" b="1" i="1" dirty="0" smtClean="0">
              <a:latin typeface="Bookman Old Style" pitchFamily="18" charset="0"/>
            </a:endParaRPr>
          </a:p>
          <a:p>
            <a:endParaRPr lang="en-US" sz="2500" b="1" i="1" dirty="0" smtClean="0">
              <a:latin typeface="Bookman Old Style" pitchFamily="18" charset="0"/>
            </a:endParaRPr>
          </a:p>
        </p:txBody>
      </p:sp>
      <p:sp>
        <p:nvSpPr>
          <p:cNvPr id="7" name="TextBox 6"/>
          <p:cNvSpPr txBox="1"/>
          <p:nvPr/>
        </p:nvSpPr>
        <p:spPr>
          <a:xfrm>
            <a:off x="357158" y="3643314"/>
            <a:ext cx="1857388" cy="892552"/>
          </a:xfrm>
          <a:prstGeom prst="rect">
            <a:avLst/>
          </a:prstGeom>
          <a:noFill/>
        </p:spPr>
        <p:txBody>
          <a:bodyPr wrap="square" rtlCol="0">
            <a:spAutoFit/>
          </a:bodyPr>
          <a:lstStyle/>
          <a:p>
            <a:r>
              <a:rPr lang="en-US" sz="2600" b="1" dirty="0" err="1" smtClean="0"/>
              <a:t>Banafsheh</a:t>
            </a:r>
            <a:r>
              <a:rPr lang="en-US" sz="2600" b="1" dirty="0" smtClean="0"/>
              <a:t> </a:t>
            </a:r>
            <a:r>
              <a:rPr lang="en-US" sz="2600" b="1" dirty="0" err="1" smtClean="0"/>
              <a:t>Keynoush</a:t>
            </a:r>
            <a:endParaRPr lang="ru-RU" sz="2600" b="1" dirty="0" smtClean="0"/>
          </a:p>
        </p:txBody>
      </p:sp>
      <p:pic>
        <p:nvPicPr>
          <p:cNvPr id="58370" name="Picture 2" descr="Banafsheh Keynoush"/>
          <p:cNvPicPr>
            <a:picLocks noChangeAspect="1" noChangeArrowheads="1"/>
          </p:cNvPicPr>
          <p:nvPr/>
        </p:nvPicPr>
        <p:blipFill>
          <a:blip r:embed="rId3"/>
          <a:srcRect l="30000"/>
          <a:stretch>
            <a:fillRect/>
          </a:stretch>
        </p:blipFill>
        <p:spPr bwMode="auto">
          <a:xfrm>
            <a:off x="357158" y="1714488"/>
            <a:ext cx="2000244" cy="17145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6" name="Содержимое 5"/>
          <p:cNvSpPr>
            <a:spLocks noGrp="1"/>
          </p:cNvSpPr>
          <p:nvPr>
            <p:ph idx="1"/>
          </p:nvPr>
        </p:nvSpPr>
        <p:spPr>
          <a:xfrm>
            <a:off x="2643174" y="1714488"/>
            <a:ext cx="6215106" cy="4143403"/>
          </a:xfrm>
        </p:spPr>
        <p:txBody>
          <a:bodyPr/>
          <a:lstStyle/>
          <a:p>
            <a:r>
              <a:rPr lang="ru-RU" sz="2500" b="1" i="1" dirty="0" smtClean="0">
                <a:latin typeface="Bookman Old Style" pitchFamily="18" charset="0"/>
              </a:rPr>
              <a:t>Если при переводе вы сталкиваетесь с мнением, противоположным вашему, нужно стараться предельно точно передать смысл сказанного и не показывать своего отношения к переводимому. Хотя и бывают ситуации, когда вас так и подмывает взять в руки плакат с надписью «Это не я, это не мои слова!»</a:t>
            </a:r>
          </a:p>
          <a:p>
            <a:endParaRPr lang="en-US" sz="2500" b="1" i="1" dirty="0" smtClean="0">
              <a:latin typeface="Bookman Old Style" pitchFamily="18" charset="0"/>
            </a:endParaRPr>
          </a:p>
        </p:txBody>
      </p:sp>
      <p:sp>
        <p:nvSpPr>
          <p:cNvPr id="7" name="TextBox 6"/>
          <p:cNvSpPr txBox="1"/>
          <p:nvPr/>
        </p:nvSpPr>
        <p:spPr>
          <a:xfrm>
            <a:off x="357158" y="3643314"/>
            <a:ext cx="2000264" cy="1292662"/>
          </a:xfrm>
          <a:prstGeom prst="rect">
            <a:avLst/>
          </a:prstGeom>
          <a:noFill/>
        </p:spPr>
        <p:txBody>
          <a:bodyPr wrap="square" rtlCol="0">
            <a:spAutoFit/>
          </a:bodyPr>
          <a:lstStyle/>
          <a:p>
            <a:r>
              <a:rPr lang="ru-RU" sz="2600" b="1" dirty="0" smtClean="0"/>
              <a:t>Ребекка</a:t>
            </a:r>
          </a:p>
          <a:p>
            <a:r>
              <a:rPr lang="ru-RU" sz="2600" b="1" dirty="0" err="1" smtClean="0"/>
              <a:t>Эджингтон</a:t>
            </a:r>
            <a:endParaRPr lang="en-US" sz="2600" b="1" dirty="0" smtClean="0"/>
          </a:p>
          <a:p>
            <a:endParaRPr lang="ru-RU" sz="2600" b="1" dirty="0" smtClean="0"/>
          </a:p>
        </p:txBody>
      </p:sp>
      <p:pic>
        <p:nvPicPr>
          <p:cNvPr id="8" name="Рисунок 7" descr="https://www.swissinfo.ch/image/38630474/3x2/305/203/d64581e200b5938f8aa10b260f57ffca/jQ/un_interpreters_7-38636150.jpg"/>
          <p:cNvPicPr/>
          <p:nvPr/>
        </p:nvPicPr>
        <p:blipFill>
          <a:blip r:embed="rId3"/>
          <a:srcRect/>
          <a:stretch>
            <a:fillRect/>
          </a:stretch>
        </p:blipFill>
        <p:spPr bwMode="auto">
          <a:xfrm>
            <a:off x="357158" y="1714488"/>
            <a:ext cx="2381256" cy="17526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3"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work</a:t>
            </a:r>
            <a:endParaRPr lang="ru-RU" sz="4000" b="1" dirty="0"/>
          </a:p>
        </p:txBody>
      </p:sp>
      <p:sp>
        <p:nvSpPr>
          <p:cNvPr id="7" name="TextBox 6"/>
          <p:cNvSpPr txBox="1"/>
          <p:nvPr/>
        </p:nvSpPr>
        <p:spPr>
          <a:xfrm>
            <a:off x="428596" y="1285860"/>
            <a:ext cx="8286808" cy="892552"/>
          </a:xfrm>
          <a:prstGeom prst="rect">
            <a:avLst/>
          </a:prstGeom>
          <a:noFill/>
        </p:spPr>
        <p:txBody>
          <a:bodyPr wrap="square" rtlCol="0">
            <a:spAutoFit/>
          </a:bodyPr>
          <a:lstStyle/>
          <a:p>
            <a:r>
              <a:rPr lang="en-US" sz="2600" b="1" dirty="0" err="1" smtClean="0"/>
              <a:t>Melida</a:t>
            </a:r>
            <a:r>
              <a:rPr lang="en-US" sz="2600" b="1" dirty="0" smtClean="0"/>
              <a:t> </a:t>
            </a:r>
            <a:r>
              <a:rPr lang="en-US" sz="2600" b="1" dirty="0" err="1" smtClean="0"/>
              <a:t>Buendia</a:t>
            </a:r>
            <a:r>
              <a:rPr lang="en-US" sz="2600" b="1" dirty="0" smtClean="0"/>
              <a:t>, senior conference interpreter, Spanish</a:t>
            </a:r>
          </a:p>
          <a:p>
            <a:endParaRPr lang="ru-RU" sz="2600" b="1" dirty="0" smtClean="0"/>
          </a:p>
        </p:txBody>
      </p:sp>
      <p:pic>
        <p:nvPicPr>
          <p:cNvPr id="13" name="Merged_Buend_Buend.mp4">
            <a:hlinkClick r:id="" action="ppaction://media"/>
          </p:cNvPr>
          <p:cNvPicPr>
            <a:picLocks noGrp="1" noRot="1" noChangeAspect="1"/>
          </p:cNvPicPr>
          <p:nvPr>
            <p:ph idx="1"/>
            <a:videoFile r:link="rId1"/>
          </p:nvPr>
        </p:nvPicPr>
        <p:blipFill>
          <a:blip r:embed="rId4"/>
          <a:stretch>
            <a:fillRect/>
          </a:stretch>
        </p:blipFill>
        <p:spPr>
          <a:xfrm>
            <a:off x="0" y="1714500"/>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16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6000">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attitude</a:t>
            </a:r>
            <a:endParaRPr lang="ru-RU" sz="4000" b="1" dirty="0"/>
          </a:p>
        </p:txBody>
      </p:sp>
      <p:sp>
        <p:nvSpPr>
          <p:cNvPr id="6" name="Содержимое 5"/>
          <p:cNvSpPr>
            <a:spLocks noGrp="1"/>
          </p:cNvSpPr>
          <p:nvPr>
            <p:ph idx="1"/>
          </p:nvPr>
        </p:nvSpPr>
        <p:spPr>
          <a:xfrm>
            <a:off x="2357422" y="1552574"/>
            <a:ext cx="6429420" cy="4876821"/>
          </a:xfrm>
        </p:spPr>
        <p:txBody>
          <a:bodyPr/>
          <a:lstStyle/>
          <a:p>
            <a:r>
              <a:rPr lang="en-US" sz="2500" b="1" i="1" dirty="0" smtClean="0">
                <a:latin typeface="Bookman Old Style" pitchFamily="18" charset="0"/>
              </a:rPr>
              <a:t>You see history unfolding before your eyes. But you also </a:t>
            </a:r>
            <a:r>
              <a:rPr lang="en-US" sz="2500" b="1" i="1" dirty="0" err="1" smtClean="0">
                <a:latin typeface="Bookman Old Style" pitchFamily="18" charset="0"/>
              </a:rPr>
              <a:t>realise</a:t>
            </a:r>
            <a:r>
              <a:rPr lang="en-US" sz="2500" b="1" i="1" dirty="0" smtClean="0">
                <a:latin typeface="Bookman Old Style" pitchFamily="18" charset="0"/>
              </a:rPr>
              <a:t> every day how much is lost in translation because of cultural differences and nuances, different modes of speech. </a:t>
            </a:r>
            <a:endParaRPr lang="ru-RU" sz="2500" b="1" i="1" dirty="0" smtClean="0">
              <a:latin typeface="Bookman Old Style" pitchFamily="18" charset="0"/>
            </a:endParaRPr>
          </a:p>
          <a:p>
            <a:endParaRPr lang="en-US" sz="2500" b="1" i="1" dirty="0" smtClean="0">
              <a:latin typeface="Bookman Old Style" pitchFamily="18" charset="0"/>
            </a:endParaRPr>
          </a:p>
        </p:txBody>
      </p:sp>
      <p:sp>
        <p:nvSpPr>
          <p:cNvPr id="7" name="TextBox 6"/>
          <p:cNvSpPr txBox="1"/>
          <p:nvPr/>
        </p:nvSpPr>
        <p:spPr>
          <a:xfrm>
            <a:off x="357158" y="3643314"/>
            <a:ext cx="1857388" cy="892552"/>
          </a:xfrm>
          <a:prstGeom prst="rect">
            <a:avLst/>
          </a:prstGeom>
          <a:noFill/>
        </p:spPr>
        <p:txBody>
          <a:bodyPr wrap="square" rtlCol="0">
            <a:spAutoFit/>
          </a:bodyPr>
          <a:lstStyle/>
          <a:p>
            <a:r>
              <a:rPr lang="en-US" sz="2600" b="1" dirty="0" err="1" smtClean="0"/>
              <a:t>Banafsheh</a:t>
            </a:r>
            <a:r>
              <a:rPr lang="en-US" sz="2600" b="1" dirty="0" smtClean="0"/>
              <a:t> </a:t>
            </a:r>
            <a:r>
              <a:rPr lang="en-US" sz="2600" b="1" dirty="0" err="1" smtClean="0"/>
              <a:t>Keynoush</a:t>
            </a:r>
            <a:endParaRPr lang="ru-RU" sz="2600" b="1" dirty="0" smtClean="0"/>
          </a:p>
        </p:txBody>
      </p:sp>
      <p:pic>
        <p:nvPicPr>
          <p:cNvPr id="58370" name="Picture 2" descr="Banafsheh Keynoush"/>
          <p:cNvPicPr>
            <a:picLocks noChangeAspect="1" noChangeArrowheads="1"/>
          </p:cNvPicPr>
          <p:nvPr/>
        </p:nvPicPr>
        <p:blipFill>
          <a:blip r:embed="rId3"/>
          <a:srcRect l="30000"/>
          <a:stretch>
            <a:fillRect/>
          </a:stretch>
        </p:blipFill>
        <p:spPr bwMode="auto">
          <a:xfrm>
            <a:off x="357158" y="1714488"/>
            <a:ext cx="2000244" cy="1714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4"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attitude</a:t>
            </a:r>
            <a:endParaRPr lang="ru-RU" sz="4000" b="1" dirty="0"/>
          </a:p>
        </p:txBody>
      </p:sp>
      <p:sp>
        <p:nvSpPr>
          <p:cNvPr id="6" name="Содержимое 5"/>
          <p:cNvSpPr>
            <a:spLocks noGrp="1"/>
          </p:cNvSpPr>
          <p:nvPr>
            <p:ph idx="1"/>
          </p:nvPr>
        </p:nvSpPr>
        <p:spPr>
          <a:xfrm>
            <a:off x="2428860" y="2214554"/>
            <a:ext cx="6429420" cy="2805143"/>
          </a:xfrm>
        </p:spPr>
        <p:txBody>
          <a:bodyPr/>
          <a:lstStyle/>
          <a:p>
            <a:r>
              <a:rPr lang="ru-RU" sz="2500" b="1" i="1" dirty="0" smtClean="0">
                <a:latin typeface="Bookman Old Style" pitchFamily="18" charset="0"/>
              </a:rPr>
              <a:t>ощущение присутствия «в центре вселенной» и наблюдения с высоты птичьего полета за тем, как вершится международная политика и как достигаются соглашения.</a:t>
            </a:r>
            <a:endParaRPr lang="en-US" sz="2500" b="1" i="1" dirty="0" smtClean="0">
              <a:latin typeface="Bookman Old Style" pitchFamily="18" charset="0"/>
            </a:endParaRPr>
          </a:p>
        </p:txBody>
      </p:sp>
      <p:sp>
        <p:nvSpPr>
          <p:cNvPr id="7" name="TextBox 6"/>
          <p:cNvSpPr txBox="1"/>
          <p:nvPr/>
        </p:nvSpPr>
        <p:spPr>
          <a:xfrm>
            <a:off x="285720" y="3071810"/>
            <a:ext cx="1857388" cy="892552"/>
          </a:xfrm>
          <a:prstGeom prst="rect">
            <a:avLst/>
          </a:prstGeom>
          <a:noFill/>
        </p:spPr>
        <p:txBody>
          <a:bodyPr wrap="square" rtlCol="0">
            <a:spAutoFit/>
          </a:bodyPr>
          <a:lstStyle/>
          <a:p>
            <a:r>
              <a:rPr lang="ru-RU" sz="2600" b="1" dirty="0" smtClean="0"/>
              <a:t>Марианна</a:t>
            </a:r>
          </a:p>
          <a:p>
            <a:r>
              <a:rPr lang="ru-RU" sz="2600" b="1" dirty="0" err="1" smtClean="0"/>
              <a:t>Матакова</a:t>
            </a:r>
            <a:endParaRPr lang="ru-RU" sz="2600" b="1"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ÑÑÐ¸Ð½ÐºÐ¸ Ð¿Ð¾ Ð·Ð°Ð¿ÑÐ¾ÑÑ united nations"/>
          <p:cNvPicPr>
            <a:picLocks noChangeAspect="1" noChangeArrowheads="1"/>
          </p:cNvPicPr>
          <p:nvPr/>
        </p:nvPicPr>
        <p:blipFill>
          <a:blip r:embed="rId3" cstate="print"/>
          <a:srcRect/>
          <a:stretch>
            <a:fillRect/>
          </a:stretch>
        </p:blipFill>
        <p:spPr bwMode="auto">
          <a:xfrm>
            <a:off x="7572396" y="214290"/>
            <a:ext cx="1279657" cy="1086429"/>
          </a:xfrm>
          <a:prstGeom prst="rect">
            <a:avLst/>
          </a:prstGeom>
          <a:noFill/>
        </p:spPr>
      </p:pic>
      <p:sp>
        <p:nvSpPr>
          <p:cNvPr id="2" name="Заголовок 1"/>
          <p:cNvSpPr>
            <a:spLocks noGrp="1"/>
          </p:cNvSpPr>
          <p:nvPr>
            <p:ph type="title"/>
          </p:nvPr>
        </p:nvSpPr>
        <p:spPr>
          <a:xfrm>
            <a:off x="2143108" y="357166"/>
            <a:ext cx="6696075" cy="533400"/>
          </a:xfrm>
        </p:spPr>
        <p:txBody>
          <a:bodyPr/>
          <a:lstStyle/>
          <a:p>
            <a:r>
              <a:rPr lang="en-US" sz="4000" b="1" dirty="0" smtClean="0"/>
              <a:t>Interpreters speak…</a:t>
            </a:r>
            <a:r>
              <a:rPr lang="ru-RU" sz="4000" b="1" dirty="0" smtClean="0"/>
              <a:t/>
            </a:r>
            <a:br>
              <a:rPr lang="ru-RU" sz="4000" b="1" dirty="0" smtClean="0"/>
            </a:br>
            <a:r>
              <a:rPr lang="en-US" sz="4000" b="1" dirty="0" smtClean="0"/>
              <a:t>on their attitude</a:t>
            </a:r>
            <a:endParaRPr lang="ru-RU" sz="4000" b="1" dirty="0"/>
          </a:p>
        </p:txBody>
      </p:sp>
      <p:pic>
        <p:nvPicPr>
          <p:cNvPr id="8" name="Interpreting in a Globalised World (English) (online-video-cutter.com).mp4">
            <a:hlinkClick r:id="" action="ppaction://media"/>
          </p:cNvPr>
          <p:cNvPicPr>
            <a:picLocks noGrp="1" noRot="1" noChangeAspect="1"/>
          </p:cNvPicPr>
          <p:nvPr>
            <p:ph idx="1"/>
            <a:videoFile r:link="rId1"/>
          </p:nvPr>
        </p:nvPicPr>
        <p:blipFill>
          <a:blip r:embed="rId4"/>
          <a:stretch>
            <a:fillRect/>
          </a:stretch>
        </p:blipFill>
        <p:spPr>
          <a:xfrm>
            <a:off x="1" y="1500174"/>
            <a:ext cx="9143999" cy="514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0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800" b="1" dirty="0" smtClean="0"/>
              <a:t>Руководитель службы переводов ООН </a:t>
            </a:r>
            <a:r>
              <a:rPr lang="ru-RU" sz="2800" b="1" dirty="0" err="1" smtClean="0"/>
              <a:t>Хоссам</a:t>
            </a:r>
            <a:r>
              <a:rPr lang="ru-RU" sz="2800" b="1" dirty="0" smtClean="0"/>
              <a:t> </a:t>
            </a:r>
            <a:r>
              <a:rPr lang="ru-RU" sz="2800" b="1" dirty="0" err="1" smtClean="0"/>
              <a:t>Фахр</a:t>
            </a:r>
            <a:r>
              <a:rPr lang="ru-RU" sz="2800" b="1" dirty="0" smtClean="0"/>
              <a:t>:</a:t>
            </a:r>
          </a:p>
          <a:p>
            <a:endParaRPr lang="ru-RU" dirty="0" smtClean="0"/>
          </a:p>
          <a:p>
            <a:r>
              <a:rPr lang="ru-RU" b="1" i="1" dirty="0" smtClean="0">
                <a:latin typeface="Bookman Old Style" pitchFamily="18" charset="0"/>
              </a:rPr>
              <a:t>Всегда следует стремиться к стопроцентной точности. Но переводчик — это человек, а человеку свойственно ошибаться.</a:t>
            </a:r>
            <a:endParaRPr lang="ru-RU" b="1" i="1" dirty="0">
              <a:latin typeface="Bookman Old Style" pitchFamily="18" charset="0"/>
            </a:endParaRPr>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572396" y="214290"/>
            <a:ext cx="1279657" cy="108642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1\Desktop\Унив. округ\0d74c26647367728c17977e56d661aa8.jpg"/>
          <p:cNvPicPr>
            <a:picLocks noChangeAspect="1" noChangeArrowheads="1"/>
          </p:cNvPicPr>
          <p:nvPr/>
        </p:nvPicPr>
        <p:blipFill>
          <a:blip r:embed="rId2"/>
          <a:srcRect/>
          <a:stretch>
            <a:fillRect/>
          </a:stretch>
        </p:blipFill>
        <p:spPr bwMode="auto">
          <a:xfrm>
            <a:off x="214282" y="1357298"/>
            <a:ext cx="8748743" cy="503872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800" b="1" dirty="0" err="1" smtClean="0">
                <a:latin typeface="Century Gothic" pitchFamily="34" charset="0"/>
              </a:rPr>
              <a:t>Errare</a:t>
            </a:r>
            <a:r>
              <a:rPr lang="en-US" sz="3800" b="1" dirty="0" smtClean="0">
                <a:latin typeface="Century Gothic" pitchFamily="34" charset="0"/>
              </a:rPr>
              <a:t> </a:t>
            </a:r>
            <a:r>
              <a:rPr lang="en-US" sz="3800" b="1" dirty="0" err="1" smtClean="0">
                <a:latin typeface="Century Gothic" pitchFamily="34" charset="0"/>
              </a:rPr>
              <a:t>humanum</a:t>
            </a:r>
            <a:r>
              <a:rPr lang="en-US" sz="3800" b="1" dirty="0" smtClean="0">
                <a:latin typeface="Century Gothic" pitchFamily="34" charset="0"/>
              </a:rPr>
              <a:t> </a:t>
            </a:r>
            <a:r>
              <a:rPr lang="en-US" sz="3800" b="1" dirty="0" err="1" smtClean="0">
                <a:latin typeface="Century Gothic" pitchFamily="34" charset="0"/>
              </a:rPr>
              <a:t>est</a:t>
            </a:r>
            <a:endParaRPr lang="ru-RU" sz="3800" b="1" dirty="0">
              <a:latin typeface="Century Gothic" pitchFamily="34" charset="0"/>
            </a:endParaRPr>
          </a:p>
        </p:txBody>
      </p:sp>
      <p:sp>
        <p:nvSpPr>
          <p:cNvPr id="3" name="Содержимое 2"/>
          <p:cNvSpPr>
            <a:spLocks noGrp="1"/>
          </p:cNvSpPr>
          <p:nvPr>
            <p:ph idx="1"/>
          </p:nvPr>
        </p:nvSpPr>
        <p:spPr/>
        <p:txBody>
          <a:bodyPr/>
          <a:lstStyle/>
          <a:p>
            <a:r>
              <a:rPr lang="ru-RU" dirty="0" smtClean="0"/>
              <a:t>17 сентября ООН извинилась за ошибку, допущенную официальным переводчиком организации при передаче слов постпреда США </a:t>
            </a:r>
            <a:r>
              <a:rPr lang="ru-RU" dirty="0" err="1" smtClean="0"/>
              <a:t>Никки</a:t>
            </a:r>
            <a:r>
              <a:rPr lang="ru-RU" dirty="0" smtClean="0"/>
              <a:t> </a:t>
            </a:r>
            <a:r>
              <a:rPr lang="ru-RU" dirty="0" err="1" smtClean="0"/>
              <a:t>Хейли</a:t>
            </a:r>
            <a:r>
              <a:rPr lang="ru-RU" dirty="0" smtClean="0"/>
              <a:t> об убийстве брата лидера КНДР Ким </a:t>
            </a:r>
            <a:r>
              <a:rPr lang="ru-RU" dirty="0" err="1" smtClean="0"/>
              <a:t>Чен</a:t>
            </a:r>
            <a:r>
              <a:rPr lang="ru-RU" dirty="0" smtClean="0"/>
              <a:t> </a:t>
            </a:r>
            <a:r>
              <a:rPr lang="ru-RU" dirty="0" err="1" smtClean="0"/>
              <a:t>Нама</a:t>
            </a:r>
            <a:r>
              <a:rPr lang="ru-RU" dirty="0" smtClean="0"/>
              <a:t>.</a:t>
            </a:r>
            <a:endParaRPr lang="ru-RU" dirty="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76862" y="4991006"/>
            <a:ext cx="1279657" cy="1086429"/>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Century Gothic" pitchFamily="34" charset="0"/>
              </a:rPr>
              <a:t>Errare</a:t>
            </a:r>
            <a:r>
              <a:rPr lang="en-US" b="1" dirty="0" smtClean="0">
                <a:latin typeface="Century Gothic" pitchFamily="34" charset="0"/>
              </a:rPr>
              <a:t> </a:t>
            </a:r>
            <a:r>
              <a:rPr lang="en-US" b="1" dirty="0" err="1" smtClean="0">
                <a:latin typeface="Century Gothic" pitchFamily="34" charset="0"/>
              </a:rPr>
              <a:t>humanum</a:t>
            </a:r>
            <a:r>
              <a:rPr lang="en-US" b="1" dirty="0" smtClean="0">
                <a:latin typeface="Century Gothic" pitchFamily="34" charset="0"/>
              </a:rPr>
              <a:t> </a:t>
            </a:r>
            <a:r>
              <a:rPr lang="en-US" b="1" dirty="0" err="1" smtClean="0">
                <a:latin typeface="Century Gothic" pitchFamily="34" charset="0"/>
              </a:rPr>
              <a:t>est</a:t>
            </a:r>
            <a:endParaRPr lang="ru-RU" dirty="0"/>
          </a:p>
        </p:txBody>
      </p:sp>
      <p:sp>
        <p:nvSpPr>
          <p:cNvPr id="3" name="Содержимое 2"/>
          <p:cNvSpPr>
            <a:spLocks noGrp="1"/>
          </p:cNvSpPr>
          <p:nvPr>
            <p:ph idx="1"/>
          </p:nvPr>
        </p:nvSpPr>
        <p:spPr/>
        <p:txBody>
          <a:bodyPr/>
          <a:lstStyle/>
          <a:p>
            <a:r>
              <a:rPr lang="ru-RU" sz="2800" dirty="0" smtClean="0"/>
              <a:t>Перевод:</a:t>
            </a:r>
          </a:p>
          <a:p>
            <a:r>
              <a:rPr lang="ru-RU" i="1" dirty="0" smtClean="0"/>
              <a:t>«</a:t>
            </a:r>
            <a:r>
              <a:rPr lang="ru-RU" b="1" i="1" dirty="0" smtClean="0">
                <a:solidFill>
                  <a:srgbClr val="0070C0"/>
                </a:solidFill>
              </a:rPr>
              <a:t>эксплуатация</a:t>
            </a:r>
            <a:r>
              <a:rPr lang="ru-RU" b="1" dirty="0" smtClean="0">
                <a:solidFill>
                  <a:srgbClr val="0070C0"/>
                </a:solidFill>
              </a:rPr>
              <a:t> </a:t>
            </a:r>
            <a:r>
              <a:rPr lang="ru-RU" dirty="0" smtClean="0"/>
              <a:t> малых народов — одна из самых благородных целей Устава Организации Объединенных Наций»</a:t>
            </a:r>
          </a:p>
          <a:p>
            <a:r>
              <a:rPr lang="ru-RU" sz="2800" dirty="0" smtClean="0"/>
              <a:t>Оригинал:</a:t>
            </a:r>
          </a:p>
          <a:p>
            <a:r>
              <a:rPr lang="ru-RU" dirty="0" smtClean="0"/>
              <a:t>«</a:t>
            </a:r>
            <a:r>
              <a:rPr lang="ru-RU" b="1" i="1" dirty="0" smtClean="0">
                <a:solidFill>
                  <a:srgbClr val="0070C0"/>
                </a:solidFill>
              </a:rPr>
              <a:t>независимость</a:t>
            </a:r>
            <a:r>
              <a:rPr lang="ru-RU" dirty="0" smtClean="0"/>
              <a:t> малых народов»</a:t>
            </a:r>
            <a:endParaRPr lang="ru-RU" dirty="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35919" y="5277609"/>
            <a:ext cx="1279657" cy="1086429"/>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Century Gothic" pitchFamily="34" charset="0"/>
              </a:rPr>
              <a:t>Errare</a:t>
            </a:r>
            <a:r>
              <a:rPr lang="en-US" b="1" dirty="0" smtClean="0">
                <a:latin typeface="Century Gothic" pitchFamily="34" charset="0"/>
              </a:rPr>
              <a:t> </a:t>
            </a:r>
            <a:r>
              <a:rPr lang="en-US" b="1" dirty="0" err="1" smtClean="0">
                <a:latin typeface="Century Gothic" pitchFamily="34" charset="0"/>
              </a:rPr>
              <a:t>humanum</a:t>
            </a:r>
            <a:r>
              <a:rPr lang="en-US" b="1" dirty="0" smtClean="0">
                <a:latin typeface="Century Gothic" pitchFamily="34" charset="0"/>
              </a:rPr>
              <a:t> </a:t>
            </a:r>
            <a:r>
              <a:rPr lang="en-US" b="1" dirty="0" err="1" smtClean="0">
                <a:latin typeface="Century Gothic" pitchFamily="34" charset="0"/>
              </a:rPr>
              <a:t>est</a:t>
            </a:r>
            <a:endParaRPr lang="ru-RU" dirty="0"/>
          </a:p>
        </p:txBody>
      </p:sp>
      <p:sp>
        <p:nvSpPr>
          <p:cNvPr id="3" name="Содержимое 2"/>
          <p:cNvSpPr>
            <a:spLocks noGrp="1"/>
          </p:cNvSpPr>
          <p:nvPr>
            <p:ph idx="1"/>
          </p:nvPr>
        </p:nvSpPr>
        <p:spPr/>
        <p:txBody>
          <a:bodyPr/>
          <a:lstStyle/>
          <a:p>
            <a:r>
              <a:rPr lang="ru-RU" sz="2800" dirty="0" smtClean="0"/>
              <a:t>Перевод:</a:t>
            </a:r>
          </a:p>
          <a:p>
            <a:r>
              <a:rPr lang="ru-RU" dirty="0" err="1" smtClean="0"/>
              <a:t>sea</a:t>
            </a:r>
            <a:r>
              <a:rPr lang="ru-RU" dirty="0" smtClean="0"/>
              <a:t> </a:t>
            </a:r>
            <a:r>
              <a:rPr lang="ru-RU" dirty="0" err="1" smtClean="0"/>
              <a:t>shells</a:t>
            </a:r>
            <a:r>
              <a:rPr lang="ru-RU" dirty="0" smtClean="0"/>
              <a:t> — </a:t>
            </a:r>
            <a:r>
              <a:rPr lang="ru-RU" i="1" dirty="0" err="1" smtClean="0"/>
              <a:t>coquillages</a:t>
            </a:r>
            <a:r>
              <a:rPr lang="ru-RU" i="1" dirty="0" smtClean="0"/>
              <a:t> «</a:t>
            </a:r>
            <a:r>
              <a:rPr lang="ru-RU" dirty="0" err="1" smtClean="0"/>
              <a:t>морски</a:t>
            </a:r>
            <a:r>
              <a:rPr lang="en-US" dirty="0" smtClean="0"/>
              <a:t>e</a:t>
            </a:r>
            <a:r>
              <a:rPr lang="ru-RU" dirty="0" smtClean="0"/>
              <a:t> раковины»</a:t>
            </a:r>
          </a:p>
          <a:p>
            <a:r>
              <a:rPr lang="ru-RU" sz="2800" dirty="0" smtClean="0"/>
              <a:t>Оригинал:</a:t>
            </a:r>
          </a:p>
          <a:p>
            <a:r>
              <a:rPr lang="ru-RU" dirty="0" err="1" smtClean="0"/>
              <a:t>Seychelles</a:t>
            </a:r>
            <a:r>
              <a:rPr lang="ru-RU" dirty="0" smtClean="0"/>
              <a:t> — </a:t>
            </a:r>
            <a:r>
              <a:rPr lang="ru-RU" dirty="0" err="1" smtClean="0"/>
              <a:t>Сейшелы</a:t>
            </a:r>
            <a:endParaRPr lang="ru-RU" dirty="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35919" y="5277609"/>
            <a:ext cx="1279657" cy="108642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Century Gothic" pitchFamily="34" charset="0"/>
              </a:rPr>
              <a:t>Errare</a:t>
            </a:r>
            <a:r>
              <a:rPr lang="en-US" b="1" dirty="0" smtClean="0">
                <a:latin typeface="Century Gothic" pitchFamily="34" charset="0"/>
              </a:rPr>
              <a:t> </a:t>
            </a:r>
            <a:r>
              <a:rPr lang="en-US" b="1" dirty="0" err="1" smtClean="0">
                <a:latin typeface="Century Gothic" pitchFamily="34" charset="0"/>
              </a:rPr>
              <a:t>humanum</a:t>
            </a:r>
            <a:r>
              <a:rPr lang="en-US" b="1" dirty="0" smtClean="0">
                <a:latin typeface="Century Gothic" pitchFamily="34" charset="0"/>
              </a:rPr>
              <a:t> </a:t>
            </a:r>
            <a:r>
              <a:rPr lang="en-US" b="1" dirty="0" err="1" smtClean="0">
                <a:latin typeface="Century Gothic" pitchFamily="34" charset="0"/>
              </a:rPr>
              <a:t>est</a:t>
            </a:r>
            <a:endParaRPr lang="ru-RU" dirty="0"/>
          </a:p>
        </p:txBody>
      </p:sp>
      <p:sp>
        <p:nvSpPr>
          <p:cNvPr id="3" name="Содержимое 2"/>
          <p:cNvSpPr>
            <a:spLocks noGrp="1"/>
          </p:cNvSpPr>
          <p:nvPr>
            <p:ph idx="1"/>
          </p:nvPr>
        </p:nvSpPr>
        <p:spPr/>
        <p:txBody>
          <a:bodyPr/>
          <a:lstStyle/>
          <a:p>
            <a:r>
              <a:rPr lang="ru-RU" sz="2800" dirty="0" smtClean="0"/>
              <a:t>Перевод:</a:t>
            </a:r>
          </a:p>
          <a:p>
            <a:r>
              <a:rPr lang="en-US" i="1" dirty="0" smtClean="0"/>
              <a:t>M</a:t>
            </a:r>
            <a:r>
              <a:rPr lang="ru-RU" i="1" dirty="0" err="1" smtClean="0"/>
              <a:t>atelot</a:t>
            </a:r>
            <a:r>
              <a:rPr lang="en-US" i="1" dirty="0" smtClean="0"/>
              <a:t> </a:t>
            </a:r>
            <a:r>
              <a:rPr lang="ru-RU" i="1" dirty="0" err="1" smtClean="0"/>
              <a:t>congelés</a:t>
            </a:r>
            <a:r>
              <a:rPr lang="en-US" i="1" dirty="0" smtClean="0"/>
              <a:t> = </a:t>
            </a:r>
            <a:r>
              <a:rPr lang="ru-RU" dirty="0" smtClean="0"/>
              <a:t>«промерзшие моряки»</a:t>
            </a:r>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35919" y="5277609"/>
            <a:ext cx="1279657" cy="108642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Century Gothic" pitchFamily="34" charset="0"/>
              </a:rPr>
              <a:t>Errare</a:t>
            </a:r>
            <a:r>
              <a:rPr lang="en-US" b="1" dirty="0" smtClean="0">
                <a:latin typeface="Century Gothic" pitchFamily="34" charset="0"/>
              </a:rPr>
              <a:t> </a:t>
            </a:r>
            <a:r>
              <a:rPr lang="en-US" b="1" dirty="0" err="1" smtClean="0">
                <a:latin typeface="Century Gothic" pitchFamily="34" charset="0"/>
              </a:rPr>
              <a:t>humanum</a:t>
            </a:r>
            <a:r>
              <a:rPr lang="en-US" b="1" dirty="0" smtClean="0">
                <a:latin typeface="Century Gothic" pitchFamily="34" charset="0"/>
              </a:rPr>
              <a:t> </a:t>
            </a:r>
            <a:r>
              <a:rPr lang="en-US" b="1" dirty="0" err="1" smtClean="0">
                <a:latin typeface="Century Gothic" pitchFamily="34" charset="0"/>
              </a:rPr>
              <a:t>est</a:t>
            </a:r>
            <a:endParaRPr lang="ru-RU" dirty="0"/>
          </a:p>
        </p:txBody>
      </p:sp>
      <p:sp>
        <p:nvSpPr>
          <p:cNvPr id="3" name="Содержимое 2"/>
          <p:cNvSpPr>
            <a:spLocks noGrp="1"/>
          </p:cNvSpPr>
          <p:nvPr>
            <p:ph idx="1"/>
          </p:nvPr>
        </p:nvSpPr>
        <p:spPr/>
        <p:txBody>
          <a:bodyPr/>
          <a:lstStyle/>
          <a:p>
            <a:r>
              <a:rPr lang="ru-RU" sz="2800" dirty="0" smtClean="0"/>
              <a:t>Перевод:</a:t>
            </a:r>
          </a:p>
          <a:p>
            <a:r>
              <a:rPr lang="en-US" i="1" dirty="0" smtClean="0"/>
              <a:t>M</a:t>
            </a:r>
            <a:r>
              <a:rPr lang="ru-RU" i="1" dirty="0" err="1" smtClean="0"/>
              <a:t>ille</a:t>
            </a:r>
            <a:r>
              <a:rPr lang="en-US" i="1" dirty="0" smtClean="0"/>
              <a:t> </a:t>
            </a:r>
            <a:r>
              <a:rPr lang="ru-RU" i="1" dirty="0" err="1" smtClean="0"/>
              <a:t>ans</a:t>
            </a:r>
            <a:r>
              <a:rPr lang="en-US" i="1" dirty="0" smtClean="0"/>
              <a:t> = </a:t>
            </a:r>
            <a:r>
              <a:rPr lang="ru-RU" dirty="0" smtClean="0"/>
              <a:t>«тысячу лет»</a:t>
            </a:r>
          </a:p>
          <a:p>
            <a:endParaRPr lang="ru-RU" sz="2800" smtClean="0"/>
          </a:p>
          <a:p>
            <a:r>
              <a:rPr lang="ru-RU" sz="2800" smtClean="0"/>
              <a:t>Правильный </a:t>
            </a:r>
            <a:r>
              <a:rPr lang="ru-RU" sz="2800" dirty="0" smtClean="0"/>
              <a:t>перевод:</a:t>
            </a:r>
          </a:p>
          <a:p>
            <a:r>
              <a:rPr lang="en-US" i="1" dirty="0" smtClean="0"/>
              <a:t>A</a:t>
            </a:r>
            <a:r>
              <a:rPr lang="ru-RU" i="1" dirty="0" err="1" smtClean="0"/>
              <a:t>vant</a:t>
            </a:r>
            <a:r>
              <a:rPr lang="en-US" i="1" dirty="0" smtClean="0"/>
              <a:t> </a:t>
            </a:r>
            <a:r>
              <a:rPr lang="ru-RU" i="1" dirty="0" err="1" smtClean="0"/>
              <a:t>Milan</a:t>
            </a:r>
            <a:r>
              <a:rPr lang="en-US" i="1" dirty="0" smtClean="0"/>
              <a:t> = </a:t>
            </a:r>
            <a:r>
              <a:rPr lang="ru-RU" dirty="0" smtClean="0"/>
              <a:t>«до Милана»</a:t>
            </a:r>
            <a:endParaRPr lang="en-US" dirty="0" smtClean="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35919" y="5277609"/>
            <a:ext cx="1279657" cy="1086429"/>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latin typeface="Century Gothic" pitchFamily="34" charset="0"/>
              </a:rPr>
              <a:t>Errare</a:t>
            </a:r>
            <a:r>
              <a:rPr lang="en-US" b="1" dirty="0" smtClean="0">
                <a:latin typeface="Century Gothic" pitchFamily="34" charset="0"/>
              </a:rPr>
              <a:t> </a:t>
            </a:r>
            <a:r>
              <a:rPr lang="en-US" b="1" dirty="0" err="1" smtClean="0">
                <a:latin typeface="Century Gothic" pitchFamily="34" charset="0"/>
              </a:rPr>
              <a:t>humanum</a:t>
            </a:r>
            <a:r>
              <a:rPr lang="en-US" b="1" dirty="0" smtClean="0">
                <a:latin typeface="Century Gothic" pitchFamily="34" charset="0"/>
              </a:rPr>
              <a:t> </a:t>
            </a:r>
            <a:r>
              <a:rPr lang="en-US" b="1" dirty="0" err="1" smtClean="0">
                <a:latin typeface="Century Gothic" pitchFamily="34" charset="0"/>
              </a:rPr>
              <a:t>est</a:t>
            </a:r>
            <a:endParaRPr lang="ru-RU" dirty="0"/>
          </a:p>
        </p:txBody>
      </p:sp>
      <p:sp>
        <p:nvSpPr>
          <p:cNvPr id="3" name="Содержимое 2"/>
          <p:cNvSpPr>
            <a:spLocks noGrp="1"/>
          </p:cNvSpPr>
          <p:nvPr>
            <p:ph idx="1"/>
          </p:nvPr>
        </p:nvSpPr>
        <p:spPr/>
        <p:txBody>
          <a:bodyPr/>
          <a:lstStyle/>
          <a:p>
            <a:r>
              <a:rPr lang="ru-RU" sz="2800" dirty="0" smtClean="0"/>
              <a:t>Перевод:</a:t>
            </a:r>
          </a:p>
          <a:p>
            <a:r>
              <a:rPr lang="ru-RU" dirty="0" smtClean="0"/>
              <a:t>«Какими будут правовые последствия, если будет доказано, что Россия сбросила ракету?»</a:t>
            </a:r>
            <a:endParaRPr lang="ru-RU" sz="2800" dirty="0" smtClean="0"/>
          </a:p>
          <a:p>
            <a:r>
              <a:rPr lang="ru-RU" sz="2800" dirty="0" smtClean="0"/>
              <a:t>Оригинал:</a:t>
            </a:r>
          </a:p>
          <a:p>
            <a:r>
              <a:rPr lang="ru-RU" dirty="0" smtClean="0"/>
              <a:t>«Какими будут правовые последствия, если окажется, что Грузия лжет?»</a:t>
            </a:r>
            <a:endParaRPr lang="en-US" dirty="0" smtClean="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7435919" y="5277609"/>
            <a:ext cx="1279657" cy="108642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87757" y="2153077"/>
            <a:ext cx="7315200" cy="2036786"/>
          </a:xfrm>
        </p:spPr>
        <p:txBody>
          <a:bodyPr/>
          <a:lstStyle/>
          <a:p>
            <a:pPr algn="ctr">
              <a:buNone/>
            </a:pPr>
            <a:r>
              <a:rPr lang="ru-RU" sz="5000" b="1" i="1" dirty="0" smtClean="0">
                <a:solidFill>
                  <a:srgbClr val="0070C0"/>
                </a:solidFill>
                <a:latin typeface="Bookman Old Style" pitchFamily="18" charset="0"/>
              </a:rPr>
              <a:t>Спасибо за внимание!</a:t>
            </a:r>
            <a:endParaRPr lang="ru-RU" sz="5000" b="1" i="1" dirty="0">
              <a:solidFill>
                <a:srgbClr val="0070C0"/>
              </a:solidFill>
              <a:latin typeface="Bookman Old Style" pitchFamily="18" charset="0"/>
            </a:endParaRPr>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6905767" y="4827511"/>
            <a:ext cx="1809809" cy="1536528"/>
          </a:xfrm>
          <a:prstGeom prst="rect">
            <a:avLst/>
          </a:prstGeom>
          <a:noFill/>
        </p:spPr>
      </p:pic>
      <p:sp>
        <p:nvSpPr>
          <p:cNvPr id="5" name="TextBox 4"/>
          <p:cNvSpPr txBox="1"/>
          <p:nvPr/>
        </p:nvSpPr>
        <p:spPr>
          <a:xfrm>
            <a:off x="573206" y="5800299"/>
            <a:ext cx="5554639" cy="492443"/>
          </a:xfrm>
          <a:prstGeom prst="rect">
            <a:avLst/>
          </a:prstGeom>
          <a:noFill/>
        </p:spPr>
        <p:txBody>
          <a:bodyPr wrap="square" rtlCol="0">
            <a:spAutoFit/>
          </a:bodyPr>
          <a:lstStyle/>
          <a:p>
            <a:r>
              <a:rPr lang="en-US" sz="2600" b="1" dirty="0" smtClean="0"/>
              <a:t>vk.com/</a:t>
            </a:r>
            <a:r>
              <a:rPr lang="en-US" sz="2600" b="1" dirty="0" err="1" smtClean="0"/>
              <a:t>osu_ffj_tipp</a:t>
            </a:r>
            <a:endParaRPr lang="ru-RU" sz="2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sz="3400" b="1" dirty="0" smtClean="0"/>
              <a:t>Кратко об истории</a:t>
            </a:r>
            <a:endParaRPr lang="ru-RU" sz="3400" b="1" dirty="0"/>
          </a:p>
        </p:txBody>
      </p:sp>
      <p:sp>
        <p:nvSpPr>
          <p:cNvPr id="3" name="Содержимое 2"/>
          <p:cNvSpPr>
            <a:spLocks noGrp="1"/>
          </p:cNvSpPr>
          <p:nvPr>
            <p:ph idx="1"/>
          </p:nvPr>
        </p:nvSpPr>
        <p:spPr/>
        <p:txBody>
          <a:bodyPr/>
          <a:lstStyle/>
          <a:p>
            <a:pPr lvl="0"/>
            <a:r>
              <a:rPr lang="ru-RU" sz="4000" dirty="0" smtClean="0"/>
              <a:t>26 июня 1945 года представителями 50 стран подписан Устав ООН</a:t>
            </a:r>
          </a:p>
          <a:p>
            <a:pPr lvl="0"/>
            <a:r>
              <a:rPr lang="ru-RU" sz="4000" dirty="0" smtClean="0"/>
              <a:t>24 октября 1945 года </a:t>
            </a:r>
          </a:p>
          <a:p>
            <a:pPr lvl="0">
              <a:buNone/>
            </a:pPr>
            <a:r>
              <a:rPr lang="ru-RU" sz="4000" dirty="0" smtClean="0"/>
              <a:t>	Официальное появление на свет ООН</a:t>
            </a:r>
          </a:p>
          <a:p>
            <a:endParaRPr lang="ru-RU" dirty="0"/>
          </a:p>
        </p:txBody>
      </p:sp>
      <p:pic>
        <p:nvPicPr>
          <p:cNvPr id="5" name="Picture 2" descr="ÐÐ°ÑÑÐ¸Ð½ÐºÐ¸ Ð¿Ð¾ Ð·Ð°Ð¿ÑÐ¾ÑÑ united nations"/>
          <p:cNvPicPr>
            <a:picLocks noChangeAspect="1" noChangeArrowheads="1"/>
          </p:cNvPicPr>
          <p:nvPr/>
        </p:nvPicPr>
        <p:blipFill>
          <a:blip r:embed="rId2" cstate="print"/>
          <a:srcRect/>
          <a:stretch>
            <a:fillRect/>
          </a:stretch>
        </p:blipFill>
        <p:spPr bwMode="auto">
          <a:xfrm>
            <a:off x="6867608" y="4929198"/>
            <a:ext cx="1935305" cy="164307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Содержимое 4"/>
          <p:cNvSpPr>
            <a:spLocks noGrp="1"/>
          </p:cNvSpPr>
          <p:nvPr>
            <p:ph idx="1"/>
          </p:nvPr>
        </p:nvSpPr>
        <p:spPr/>
        <p:txBody>
          <a:bodyPr/>
          <a:lstStyle/>
          <a:p>
            <a:endParaRPr lang="ru-RU"/>
          </a:p>
        </p:txBody>
      </p:sp>
      <p:pic>
        <p:nvPicPr>
          <p:cNvPr id="6" name="Рисунок 5" descr="http://www.un.org/sites/www.un.org/files/styles/large/public/2015/08/26/san-francisco-conference.jpg"/>
          <p:cNvPicPr/>
          <p:nvPr/>
        </p:nvPicPr>
        <p:blipFill>
          <a:blip r:embed="rId2"/>
          <a:srcRect/>
          <a:stretch>
            <a:fillRect/>
          </a:stretch>
        </p:blipFill>
        <p:spPr bwMode="auto">
          <a:xfrm>
            <a:off x="1000100" y="1357298"/>
            <a:ext cx="7358114" cy="5114926"/>
          </a:xfrm>
          <a:prstGeom prst="rect">
            <a:avLst/>
          </a:prstGeom>
          <a:noFill/>
          <a:ln w="9525">
            <a:noFill/>
            <a:miter lim="800000"/>
            <a:headEnd/>
            <a:tailEnd/>
          </a:ln>
        </p:spPr>
      </p:pic>
      <p:pic>
        <p:nvPicPr>
          <p:cNvPr id="7" name="Рисунок 6" descr="Founding of the UN - San Francisco Conference">
            <a:hlinkClick r:id="rId3" tooltip="&quot;Founding of the UN - San Francisco Conference&quot;"/>
          </p:cNvPr>
          <p:cNvPicPr/>
          <p:nvPr/>
        </p:nvPicPr>
        <p:blipFill>
          <a:blip r:embed="rId4"/>
          <a:srcRect/>
          <a:stretch>
            <a:fillRect/>
          </a:stretch>
        </p:blipFill>
        <p:spPr bwMode="auto">
          <a:xfrm>
            <a:off x="1000100" y="1285860"/>
            <a:ext cx="7358114" cy="5214974"/>
          </a:xfrm>
          <a:prstGeom prst="rect">
            <a:avLst/>
          </a:prstGeom>
          <a:noFill/>
          <a:ln w="9525">
            <a:noFill/>
            <a:miter lim="800000"/>
            <a:headEnd/>
            <a:tailEnd/>
          </a:ln>
        </p:spPr>
      </p:pic>
      <p:pic>
        <p:nvPicPr>
          <p:cNvPr id="8" name="Рисунок 7" descr="UN Charter"/>
          <p:cNvPicPr/>
          <p:nvPr/>
        </p:nvPicPr>
        <p:blipFill>
          <a:blip r:embed="rId5"/>
          <a:srcRect/>
          <a:stretch>
            <a:fillRect/>
          </a:stretch>
        </p:blipFill>
        <p:spPr bwMode="auto">
          <a:xfrm>
            <a:off x="2071670" y="214290"/>
            <a:ext cx="5143536" cy="66437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285728"/>
            <a:ext cx="4357686" cy="3714776"/>
          </a:xfrm>
        </p:spPr>
        <p:txBody>
          <a:bodyPr/>
          <a:lstStyle/>
          <a:p>
            <a:r>
              <a:rPr lang="en-US" b="1" dirty="0" smtClean="0"/>
              <a:t>British actor Sir Laurence Olivier reads the Preamble to the Charter of the United Nations</a:t>
            </a:r>
            <a:endParaRPr lang="ru-RU" b="1" dirty="0"/>
          </a:p>
        </p:txBody>
      </p:sp>
      <p:pic>
        <p:nvPicPr>
          <p:cNvPr id="4" name="Picture 2" descr="ÐÐ°ÑÑÐ¸Ð½ÐºÐ¸ Ð¿Ð¾ Ð·Ð°Ð¿ÑÐ¾ÑÑ united nations"/>
          <p:cNvPicPr>
            <a:picLocks noChangeAspect="1" noChangeArrowheads="1"/>
          </p:cNvPicPr>
          <p:nvPr/>
        </p:nvPicPr>
        <p:blipFill>
          <a:blip r:embed="rId2" cstate="print"/>
          <a:srcRect/>
          <a:stretch>
            <a:fillRect/>
          </a:stretch>
        </p:blipFill>
        <p:spPr bwMode="auto">
          <a:xfrm>
            <a:off x="6867608" y="4929198"/>
            <a:ext cx="1935305" cy="1643074"/>
          </a:xfrm>
          <a:prstGeom prst="rect">
            <a:avLst/>
          </a:prstGeom>
          <a:noFill/>
        </p:spPr>
      </p:pic>
      <p:pic>
        <p:nvPicPr>
          <p:cNvPr id="1026" name="Picture 2" descr="ÐÐ¾ÑÐ¾Ð¶ÐµÐµ Ð¸Ð·Ð¾Ð±ÑÐ°Ð¶ÐµÐ½Ð¸Ðµ"/>
          <p:cNvPicPr>
            <a:picLocks noChangeAspect="1" noChangeArrowheads="1"/>
          </p:cNvPicPr>
          <p:nvPr/>
        </p:nvPicPr>
        <p:blipFill>
          <a:blip r:embed="rId3"/>
          <a:srcRect/>
          <a:stretch>
            <a:fillRect/>
          </a:stretch>
        </p:blipFill>
        <p:spPr bwMode="auto">
          <a:xfrm>
            <a:off x="285720" y="214290"/>
            <a:ext cx="4287080" cy="63579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42448" y="217060"/>
            <a:ext cx="6851176" cy="9941183"/>
          </a:xfrm>
          <a:prstGeom prst="rect">
            <a:avLst/>
          </a:prstGeom>
        </p:spPr>
        <p:txBody>
          <a:bodyPr wrap="square">
            <a:spAutoFit/>
          </a:bodyPr>
          <a:lstStyle/>
          <a:p>
            <a:pPr>
              <a:buNone/>
            </a:pPr>
            <a:r>
              <a:rPr lang="ru-RU" sz="3200" b="1" dirty="0" smtClean="0">
                <a:latin typeface="Arial Narrow" pitchFamily="34" charset="0"/>
              </a:rPr>
              <a:t>МЫ, НАРОДЫ ОБЪЕДИНЕННЫХ НАЦИЙ, ПРЕИСПОЛНЕННЫЕ РЕШИМОСТИ</a:t>
            </a:r>
          </a:p>
          <a:p>
            <a:pPr lvl="0">
              <a:buNone/>
            </a:pPr>
            <a:r>
              <a:rPr lang="ru-RU" sz="3200" b="1" dirty="0" smtClean="0">
                <a:latin typeface="Arial Narrow" pitchFamily="34" charset="0"/>
              </a:rPr>
              <a:t>избавить грядущие поколения от бедствий войны, дважды в нашей жизни принесшей человечеству невыразимое горе, и </a:t>
            </a:r>
          </a:p>
          <a:p>
            <a:pPr lvl="0">
              <a:buNone/>
            </a:pPr>
            <a:r>
              <a:rPr lang="ru-RU" sz="3200" b="1" dirty="0" smtClean="0">
                <a:latin typeface="Arial Narrow" pitchFamily="34" charset="0"/>
              </a:rPr>
              <a:t>вновь утвердить веру в основные права человека, в достоинство и ценность человеческой личности, в равноправие мужчин и женщин и в равенство прав больших и малых наций, и </a:t>
            </a:r>
          </a:p>
          <a:p>
            <a:pPr lvl="0">
              <a:buNone/>
            </a:pPr>
            <a:r>
              <a:rPr lang="ru-RU" sz="3200" b="1" dirty="0" smtClean="0">
                <a:latin typeface="Arial Narrow" pitchFamily="34" charset="0"/>
              </a:rPr>
              <a:t>содействовать социальному прогрессу и улучшению условий жизни при большей свободе,</a:t>
            </a:r>
          </a:p>
          <a:p>
            <a:pPr lvl="0">
              <a:buNone/>
            </a:pPr>
            <a:endParaRPr lang="ru-RU" sz="3200" b="1" dirty="0" smtClean="0">
              <a:latin typeface="Arial Narrow" pitchFamily="34" charset="0"/>
            </a:endParaRPr>
          </a:p>
          <a:p>
            <a:pPr lvl="0">
              <a:buNone/>
            </a:pPr>
            <a:endParaRPr lang="ru-RU" sz="3200" b="1" dirty="0" smtClean="0">
              <a:latin typeface="Arial Narrow" pitchFamily="34" charset="0"/>
            </a:endParaRPr>
          </a:p>
          <a:p>
            <a:pPr>
              <a:buNone/>
            </a:pPr>
            <a:r>
              <a:rPr lang="ru-RU" sz="3200" b="1" cap="all" dirty="0" smtClean="0">
                <a:latin typeface="Arial Narrow" pitchFamily="34" charset="0"/>
              </a:rPr>
              <a:t>РЕШИЛИ ОБЪЕДИНИТЬ НАШИ УСИЛИЯ ДЛЯ ДОСТИЖЕНИЯ ЭТИХ ЦЕЛЕЙ.</a:t>
            </a:r>
            <a:endParaRPr lang="ru-RU" sz="3200" b="1" dirty="0">
              <a:latin typeface="Arial Narrow" pitchFamily="34" charset="0"/>
            </a:endParaRPr>
          </a:p>
        </p:txBody>
      </p:sp>
      <p:pic>
        <p:nvPicPr>
          <p:cNvPr id="9" name="Преамбула.wav">
            <a:hlinkClick r:id="" action="ppaction://media"/>
          </p:cNvPr>
          <p:cNvPicPr>
            <a:picLocks noRot="1" noChangeAspect="1"/>
          </p:cNvPicPr>
          <p:nvPr>
            <a:audioFile r:link="rId1"/>
          </p:nvPr>
        </p:nvPicPr>
        <p:blipFill>
          <a:blip r:embed="rId3"/>
          <a:stretch>
            <a:fillRect/>
          </a:stretch>
        </p:blipFill>
        <p:spPr>
          <a:xfrm>
            <a:off x="529988" y="5842378"/>
            <a:ext cx="304800" cy="304800"/>
          </a:xfrm>
          <a:prstGeom prst="rect">
            <a:avLst/>
          </a:prstGeom>
        </p:spPr>
      </p:pic>
      <p:pic>
        <p:nvPicPr>
          <p:cNvPr id="5" name="Picture 2" descr="C:\Users\1\Desktop\Унив. округ\1200px-Flag_of_the_United_Nations.svg.png"/>
          <p:cNvPicPr>
            <a:picLocks noChangeAspect="1" noChangeArrowheads="1"/>
          </p:cNvPicPr>
          <p:nvPr/>
        </p:nvPicPr>
        <p:blipFill>
          <a:blip r:embed="rId4"/>
          <a:srcRect l="29072" t="22535" r="28728" b="23944"/>
          <a:stretch>
            <a:fillRect/>
          </a:stretch>
        </p:blipFill>
        <p:spPr bwMode="auto">
          <a:xfrm>
            <a:off x="245659" y="5536919"/>
            <a:ext cx="1114809" cy="9413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600" fill="hold"/>
                                        <p:tgtEl>
                                          <p:spTgt spid="9"/>
                                        </p:tgtEl>
                                      </p:cBhvr>
                                    </p:cmd>
                                  </p:childTnLst>
                                </p:cTn>
                              </p:par>
                              <p:par>
                                <p:cTn id="7" presetID="28"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67000" fill="hold"/>
                                        <p:tgtEl>
                                          <p:spTgt spid="6"/>
                                        </p:tgtEl>
                                        <p:attrNameLst>
                                          <p:attrName>ppt_x</p:attrName>
                                        </p:attrNameLst>
                                      </p:cBhvr>
                                      <p:tavLst>
                                        <p:tav tm="0">
                                          <p:val>
                                            <p:strVal val="#ppt_x"/>
                                          </p:val>
                                        </p:tav>
                                        <p:tav tm="100000">
                                          <p:val>
                                            <p:strVal val="#ppt_x"/>
                                          </p:val>
                                        </p:tav>
                                      </p:tavLst>
                                    </p:anim>
                                    <p:anim calcmode="lin" valueType="num">
                                      <p:cBhvr>
                                        <p:cTn id="10" dur="67000" fill="hold"/>
                                        <p:tgtEl>
                                          <p:spTgt spid="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6" grpId="0"/>
    </p:bldLst>
  </p:timing>
</p:sld>
</file>

<file path=ppt/theme/theme1.xml><?xml version="1.0" encoding="utf-8"?>
<a:theme xmlns:a="http://schemas.openxmlformats.org/drawingml/2006/main" name="powerpoint-template-24">
  <a:themeElements>
    <a:clrScheme name="powerpoint-template-24 14">
      <a:dk1>
        <a:srgbClr val="4D4D4D"/>
      </a:dk1>
      <a:lt1>
        <a:srgbClr val="FFFFFF"/>
      </a:lt1>
      <a:dk2>
        <a:srgbClr val="4D4D4D"/>
      </a:dk2>
      <a:lt2>
        <a:srgbClr val="938D7D"/>
      </a:lt2>
      <a:accent1>
        <a:srgbClr val="A6A496"/>
      </a:accent1>
      <a:accent2>
        <a:srgbClr val="C4C4B8"/>
      </a:accent2>
      <a:accent3>
        <a:srgbClr val="FFFFFF"/>
      </a:accent3>
      <a:accent4>
        <a:srgbClr val="404040"/>
      </a:accent4>
      <a:accent5>
        <a:srgbClr val="D0CFC9"/>
      </a:accent5>
      <a:accent6>
        <a:srgbClr val="B1B1A6"/>
      </a:accent6>
      <a:hlink>
        <a:srgbClr val="3EACF0"/>
      </a:hlink>
      <a:folHlink>
        <a:srgbClr val="E1E1D9"/>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0F0F0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938D7D"/>
        </a:lt2>
        <a:accent1>
          <a:srgbClr val="A6A496"/>
        </a:accent1>
        <a:accent2>
          <a:srgbClr val="C4C4B8"/>
        </a:accent2>
        <a:accent3>
          <a:srgbClr val="FFFFFF"/>
        </a:accent3>
        <a:accent4>
          <a:srgbClr val="404040"/>
        </a:accent4>
        <a:accent5>
          <a:srgbClr val="D0CFC9"/>
        </a:accent5>
        <a:accent6>
          <a:srgbClr val="B1B1A6"/>
        </a:accent6>
        <a:hlink>
          <a:srgbClr val="CDCDC3"/>
        </a:hlink>
        <a:folHlink>
          <a:srgbClr val="E1E1D9"/>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938D7D"/>
        </a:lt2>
        <a:accent1>
          <a:srgbClr val="A6A496"/>
        </a:accent1>
        <a:accent2>
          <a:srgbClr val="C4C4B8"/>
        </a:accent2>
        <a:accent3>
          <a:srgbClr val="FFFFFF"/>
        </a:accent3>
        <a:accent4>
          <a:srgbClr val="404040"/>
        </a:accent4>
        <a:accent5>
          <a:srgbClr val="D0CFC9"/>
        </a:accent5>
        <a:accent6>
          <a:srgbClr val="B1B1A6"/>
        </a:accent6>
        <a:hlink>
          <a:srgbClr val="3EACF0"/>
        </a:hlink>
        <a:folHlink>
          <a:srgbClr val="E1E1D9"/>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owerpoint-template-24 14">
    <a:dk1>
      <a:srgbClr val="4D4D4D"/>
    </a:dk1>
    <a:lt1>
      <a:srgbClr val="FFFFFF"/>
    </a:lt1>
    <a:dk2>
      <a:srgbClr val="4D4D4D"/>
    </a:dk2>
    <a:lt2>
      <a:srgbClr val="938D7D"/>
    </a:lt2>
    <a:accent1>
      <a:srgbClr val="A6A496"/>
    </a:accent1>
    <a:accent2>
      <a:srgbClr val="C4C4B8"/>
    </a:accent2>
    <a:accent3>
      <a:srgbClr val="FFFFFF"/>
    </a:accent3>
    <a:accent4>
      <a:srgbClr val="404040"/>
    </a:accent4>
    <a:accent5>
      <a:srgbClr val="D0CFC9"/>
    </a:accent5>
    <a:accent6>
      <a:srgbClr val="B1B1A6"/>
    </a:accent6>
    <a:hlink>
      <a:srgbClr val="3EACF0"/>
    </a:hlink>
    <a:folHlink>
      <a:srgbClr val="E1E1D9"/>
    </a:folHlink>
  </a:clrScheme>
</a:themeOverride>
</file>

<file path=ppt/theme/themeOverride2.xml><?xml version="1.0" encoding="utf-8"?>
<a:themeOverride xmlns:a="http://schemas.openxmlformats.org/drawingml/2006/main">
  <a:clrScheme name="powerpoint-template-24 14">
    <a:dk1>
      <a:srgbClr val="4D4D4D"/>
    </a:dk1>
    <a:lt1>
      <a:srgbClr val="FFFFFF"/>
    </a:lt1>
    <a:dk2>
      <a:srgbClr val="4D4D4D"/>
    </a:dk2>
    <a:lt2>
      <a:srgbClr val="938D7D"/>
    </a:lt2>
    <a:accent1>
      <a:srgbClr val="A6A496"/>
    </a:accent1>
    <a:accent2>
      <a:srgbClr val="C4C4B8"/>
    </a:accent2>
    <a:accent3>
      <a:srgbClr val="FFFFFF"/>
    </a:accent3>
    <a:accent4>
      <a:srgbClr val="404040"/>
    </a:accent4>
    <a:accent5>
      <a:srgbClr val="D0CFC9"/>
    </a:accent5>
    <a:accent6>
      <a:srgbClr val="B1B1A6"/>
    </a:accent6>
    <a:hlink>
      <a:srgbClr val="3EACF0"/>
    </a:hlink>
    <a:folHlink>
      <a:srgbClr val="E1E1D9"/>
    </a:folHlink>
  </a:clrScheme>
</a:themeOverride>
</file>

<file path=docProps/app.xml><?xml version="1.0" encoding="utf-8"?>
<Properties xmlns="http://schemas.openxmlformats.org/officeDocument/2006/extended-properties" xmlns:vt="http://schemas.openxmlformats.org/officeDocument/2006/docPropsVTypes">
  <Template/>
  <TotalTime>751</TotalTime>
  <Words>1323</Words>
  <Application>Microsoft Office PowerPoint</Application>
  <PresentationFormat>Экран (4:3)</PresentationFormat>
  <Paragraphs>220</Paragraphs>
  <Slides>56</Slides>
  <Notes>0</Notes>
  <HiddenSlides>0</HiddenSlides>
  <MMClips>7</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powerpoint-template-24</vt:lpstr>
      <vt:lpstr>Переводчики в большой игре</vt:lpstr>
      <vt:lpstr>Виды перевода:</vt:lpstr>
      <vt:lpstr>UNITED NATIONS ORGANISATION</vt:lpstr>
      <vt:lpstr>Кратко об истории</vt:lpstr>
      <vt:lpstr>Слайд 5</vt:lpstr>
      <vt:lpstr>Кратко об истории</vt:lpstr>
      <vt:lpstr>Слайд 7</vt:lpstr>
      <vt:lpstr>Слайд 8</vt:lpstr>
      <vt:lpstr>Слайд 9</vt:lpstr>
      <vt:lpstr>Кратко об истории</vt:lpstr>
      <vt:lpstr>UN official languages</vt:lpstr>
      <vt:lpstr>Multilingualism in the UN</vt:lpstr>
      <vt:lpstr>Multilingualism in the UN</vt:lpstr>
      <vt:lpstr>Multilingualism in the UN</vt:lpstr>
      <vt:lpstr>Multilingualism in the UN</vt:lpstr>
      <vt:lpstr>Multilingualism in the UN</vt:lpstr>
      <vt:lpstr>Multilingualism in the UN</vt:lpstr>
      <vt:lpstr>Multilingualism in the UN</vt:lpstr>
      <vt:lpstr>Multilingualism in the UN</vt:lpstr>
      <vt:lpstr>Multilingualism in the UN</vt:lpstr>
      <vt:lpstr>Language Days</vt:lpstr>
      <vt:lpstr>Основной язык</vt:lpstr>
      <vt:lpstr>Набор специалистов</vt:lpstr>
      <vt:lpstr>ДГАКУ</vt:lpstr>
      <vt:lpstr>Слайд 25</vt:lpstr>
      <vt:lpstr>Требования к письменным переводчикам:</vt:lpstr>
      <vt:lpstr>Службы письменного перевода</vt:lpstr>
      <vt:lpstr>Секция немецкого письменного перевода</vt:lpstr>
      <vt:lpstr>Группа контрактного письменного перевода</vt:lpstr>
      <vt:lpstr>Служба устного перевода</vt:lpstr>
      <vt:lpstr>Нюрнбергский процесс</vt:lpstr>
      <vt:lpstr>Нюрнбергский процесс</vt:lpstr>
      <vt:lpstr>UN prepares for GA</vt:lpstr>
      <vt:lpstr>Слайд 34</vt:lpstr>
      <vt:lpstr>Interpreters speak… on how to get into the UN</vt:lpstr>
      <vt:lpstr>Interpreters speak… on how to get into the UN</vt:lpstr>
      <vt:lpstr>Interpreters speak… on their work</vt:lpstr>
      <vt:lpstr>Interpreters speak… on their work</vt:lpstr>
      <vt:lpstr>Interpreters speak… on their work</vt:lpstr>
      <vt:lpstr>Interpreters speak… on their work</vt:lpstr>
      <vt:lpstr>Interpreters speak… on their work</vt:lpstr>
      <vt:lpstr>Interpreters speak… on their work</vt:lpstr>
      <vt:lpstr>Interpreters speak… on their work</vt:lpstr>
      <vt:lpstr>Interpreters speak… on their work</vt:lpstr>
      <vt:lpstr>Interpreters speak… on their work</vt:lpstr>
      <vt:lpstr>Interpreters speak… on their attitude</vt:lpstr>
      <vt:lpstr>Interpreters speak… on their attitude</vt:lpstr>
      <vt:lpstr>Interpreters speak… on their attitude</vt:lpstr>
      <vt:lpstr>Слайд 49</vt:lpstr>
      <vt:lpstr>Errare humanum est</vt:lpstr>
      <vt:lpstr>Errare humanum est</vt:lpstr>
      <vt:lpstr>Errare humanum est</vt:lpstr>
      <vt:lpstr>Errare humanum est</vt:lpstr>
      <vt:lpstr>Errare humanum est</vt:lpstr>
      <vt:lpstr>Errare humanum est</vt:lpstr>
      <vt:lpstr>Слайд 56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Переводчики в большой игре</dc:title>
  <dc:creator>Леночек</dc:creator>
  <cp:lastModifiedBy>Леночек</cp:lastModifiedBy>
  <cp:revision>47</cp:revision>
  <dcterms:created xsi:type="dcterms:W3CDTF">2018-11-10T12:25:01Z</dcterms:created>
  <dcterms:modified xsi:type="dcterms:W3CDTF">2018-11-13T18:35:49Z</dcterms:modified>
</cp:coreProperties>
</file>